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35"/>
  </p:notesMasterIdLst>
  <p:sldIdLst>
    <p:sldId id="6233" r:id="rId5"/>
    <p:sldId id="6976" r:id="rId6"/>
    <p:sldId id="6955" r:id="rId7"/>
    <p:sldId id="6956" r:id="rId8"/>
    <p:sldId id="6954" r:id="rId9"/>
    <p:sldId id="6983" r:id="rId10"/>
    <p:sldId id="6957" r:id="rId11"/>
    <p:sldId id="6953" r:id="rId12"/>
    <p:sldId id="6948" r:id="rId13"/>
    <p:sldId id="6958" r:id="rId14"/>
    <p:sldId id="6968" r:id="rId15"/>
    <p:sldId id="446" r:id="rId16"/>
    <p:sldId id="6964" r:id="rId17"/>
    <p:sldId id="6979" r:id="rId18"/>
    <p:sldId id="6960" r:id="rId19"/>
    <p:sldId id="6944" r:id="rId20"/>
    <p:sldId id="6970" r:id="rId21"/>
    <p:sldId id="6961" r:id="rId22"/>
    <p:sldId id="6963" r:id="rId23"/>
    <p:sldId id="6981" r:id="rId24"/>
    <p:sldId id="6959" r:id="rId25"/>
    <p:sldId id="6980" r:id="rId26"/>
    <p:sldId id="6967" r:id="rId27"/>
    <p:sldId id="6668" r:id="rId28"/>
    <p:sldId id="6669" r:id="rId29"/>
    <p:sldId id="6966" r:id="rId30"/>
    <p:sldId id="6972" r:id="rId31"/>
    <p:sldId id="6973" r:id="rId32"/>
    <p:sldId id="6974" r:id="rId33"/>
    <p:sldId id="6982" r:id="rId34"/>
  </p:sldIdLst>
  <p:sldSz cx="12192000" cy="6858000"/>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1B3C02-3E78-AF7F-A7AE-FEBB3FBEF2E1}" name="Dorhoffer, Alan" initials="DA" userId="S::adorhoffer@ussc.gov::c53df65b-673d-4776-b389-26275f89c708" providerId="AD"/>
  <p188:author id="{42A2ED19-5119-FAD4-6998-2440EA1C1D2B}" name="Rubin, Krista" initials="RK" userId="S::krubin@ussc.gov::543d4682-1163-4f95-ac4c-33b431b542e3" providerId="AD"/>
  <p188:author id="{464BAD8A-55A6-0B78-5C98-5610FD5B0626}" name="Thomas, Ross" initials="TR" userId="S::rthomas@ussc.gov::4a1c7970-4fc9-4a69-808c-737ae75030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son, Raquel" initials="WR [2]" lastIdx="1" clrIdx="0">
    <p:extLst>
      <p:ext uri="{19B8F6BF-5375-455C-9EA6-DF929625EA0E}">
        <p15:presenceInfo xmlns:p15="http://schemas.microsoft.com/office/powerpoint/2012/main" userId="S::RWilson@ussc.gov::82b6e718-f310-46e1-a753-8518380e703c" providerId="AD"/>
      </p:ext>
    </p:extLst>
  </p:cmAuthor>
  <p:cmAuthor id="2" name="Madsen, Peter" initials="MP" lastIdx="1" clrIdx="1">
    <p:extLst>
      <p:ext uri="{19B8F6BF-5375-455C-9EA6-DF929625EA0E}">
        <p15:presenceInfo xmlns:p15="http://schemas.microsoft.com/office/powerpoint/2012/main" userId="S::PMadsen@ussc.gov::ac3d54d1-9da2-4c57-9f7c-3afe15334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4B53"/>
    <a:srgbClr val="4D393F"/>
    <a:srgbClr val="A02432"/>
    <a:srgbClr val="595959"/>
    <a:srgbClr val="AFAFAF"/>
    <a:srgbClr val="E013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FCDC2-6FDA-439E-A10D-E8855376A8D9}" v="10" dt="2022-05-11T13:57:59.526"/>
    <p1510:client id="{B275482D-A082-4AA0-9D65-CE0562F08452}" v="326" dt="2022-05-11T19:00:46.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80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C9C1B7-698E-4E56-BAA5-FF167B338E8A}" type="datetimeFigureOut">
              <a:rPr lang="en-US" smtClean="0"/>
              <a:t>5/12/2022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640B11-DEC4-42B2-B3BD-9AE884A606E7}" type="slidenum">
              <a:rPr lang="en-US" smtClean="0"/>
              <a:t>‹#›</a:t>
            </a:fld>
            <a:endParaRPr lang="en-US"/>
          </a:p>
        </p:txBody>
      </p:sp>
    </p:spTree>
    <p:extLst>
      <p:ext uri="{BB962C8B-B14F-4D97-AF65-F5344CB8AC3E}">
        <p14:creationId xmlns:p14="http://schemas.microsoft.com/office/powerpoint/2010/main" val="382907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515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96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02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630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18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101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236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250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71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2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22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49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06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02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05838DF-FCDE-4E6D-B16D-D6E2E65C3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79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1C8F95-B805-4729-889B-03F9F16FB882}" type="slidenum">
              <a:rPr lang="en-US" smtClean="0"/>
              <a:t>16</a:t>
            </a:fld>
            <a:endParaRPr lang="en-US"/>
          </a:p>
        </p:txBody>
      </p:sp>
    </p:spTree>
    <p:extLst>
      <p:ext uri="{BB962C8B-B14F-4D97-AF65-F5344CB8AC3E}">
        <p14:creationId xmlns:p14="http://schemas.microsoft.com/office/powerpoint/2010/main" val="729754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132764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a:t>
            </a:r>
            <a:r>
              <a:rPr lang="en-US" sz="3200">
                <a:solidFill>
                  <a:schemeClr val="tx1">
                    <a:lumMod val="65000"/>
                    <a:lumOff val="3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a:t>
            </a:r>
            <a:r>
              <a:rPr lang="en-US" sz="3200" err="1">
                <a:solidFill>
                  <a:schemeClr val="tx1">
                    <a:lumMod val="65000"/>
                    <a:lumOff val="35000"/>
                  </a:schemeClr>
                </a:solidFill>
              </a:rPr>
              <a:t>theusscgov</a:t>
            </a:r>
            <a:endParaRPr lang="en-US" sz="3200">
              <a:solidFill>
                <a:schemeClr val="tx1">
                  <a:lumMod val="65000"/>
                  <a:lumOff val="3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284710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345894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8EF3B-D410-446D-A88C-AC5BA57120D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222281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3794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5A9C-BFC7-4F2C-A843-5C2A7AD0EB2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D1A40D1-6A3F-4A25-9A90-2E6B7629B9DE}"/>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C5E6E-B26E-457D-8950-B223723AA98D}"/>
              </a:ext>
            </a:extLst>
          </p:cNvPr>
          <p:cNvSpPr>
            <a:spLocks noGrp="1"/>
          </p:cNvSpPr>
          <p:nvPr>
            <p:ph type="dt" sz="half" idx="10"/>
          </p:nvPr>
        </p:nvSpPr>
        <p:spPr/>
        <p:txBody>
          <a:body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9B975DFF-89A2-4A1D-B6A9-78CC4ABBF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37C5A-26B3-4A3E-A9CA-610EC180C341}"/>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4060763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04" t="25499" r="418" b="10699"/>
          <a:stretch/>
        </p:blipFill>
        <p:spPr>
          <a:xfrm>
            <a:off x="0" y="1904950"/>
            <a:ext cx="12192000" cy="4959103"/>
          </a:xfrm>
          <a:prstGeom prst="rect">
            <a:avLst/>
          </a:prstGeom>
        </p:spPr>
      </p:pic>
      <p:sp>
        <p:nvSpPr>
          <p:cNvPr id="7" name="Title 1"/>
          <p:cNvSpPr txBox="1">
            <a:spLocks/>
          </p:cNvSpPr>
          <p:nvPr userDrawn="1"/>
        </p:nvSpPr>
        <p:spPr>
          <a:xfrm>
            <a:off x="0" y="1034717"/>
            <a:ext cx="12192000" cy="58432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solidFill>
                <a:schemeClr val="bg1"/>
              </a:solidFill>
              <a:latin typeface="Cambria" panose="02040503050406030204" pitchFamily="18" charset="0"/>
              <a:cs typeface="Gisha" panose="020B0502040204020203" pitchFamily="34" charset="-79"/>
            </a:endParaRPr>
          </a:p>
          <a:p>
            <a:endParaRPr lang="en-US">
              <a:solidFill>
                <a:schemeClr val="bg1"/>
              </a:solidFill>
              <a:latin typeface="Cambria" panose="02040503050406030204" pitchFamily="18" charset="0"/>
              <a:cs typeface="Gisha" panose="020B0502040204020203" pitchFamily="34" charset="-79"/>
            </a:endParaRPr>
          </a:p>
          <a:p>
            <a:pPr>
              <a:lnSpc>
                <a:spcPct val="150000"/>
              </a:lnSpc>
            </a:pPr>
            <a:endParaRPr lang="en-US" sz="1400">
              <a:solidFill>
                <a:srgbClr val="141758"/>
              </a:solidFill>
              <a:latin typeface="Cambria" panose="02040503050406030204" pitchFamily="18" charset="0"/>
              <a:cs typeface="Gisha" panose="020B0502040204020203" pitchFamily="34" charset="-79"/>
            </a:endParaRPr>
          </a:p>
        </p:txBody>
      </p:sp>
      <p:sp>
        <p:nvSpPr>
          <p:cNvPr id="8" name="Rectangle 7"/>
          <p:cNvSpPr/>
          <p:nvPr userDrawn="1"/>
        </p:nvSpPr>
        <p:spPr>
          <a:xfrm>
            <a:off x="0" y="19049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descr="icon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8680" y="717253"/>
            <a:ext cx="2834640" cy="2834640"/>
          </a:xfrm>
          <a:prstGeom prst="ellipse">
            <a:avLst/>
          </a:prstGeom>
          <a:noFill/>
        </p:spPr>
      </p:pic>
      <p:sp>
        <p:nvSpPr>
          <p:cNvPr id="3" name="Text Placeholder 2"/>
          <p:cNvSpPr>
            <a:spLocks noGrp="1"/>
          </p:cNvSpPr>
          <p:nvPr>
            <p:ph type="body" sz="quarter" idx="10" hasCustomPrompt="1"/>
          </p:nvPr>
        </p:nvSpPr>
        <p:spPr>
          <a:xfrm>
            <a:off x="0" y="4141693"/>
            <a:ext cx="12192000" cy="2716305"/>
          </a:xfrm>
          <a:prstGeom prst="rect">
            <a:avLst/>
          </a:prstGeom>
        </p:spPr>
        <p:txBody>
          <a:bodyPr/>
          <a:lstStyle>
            <a:lvl1pPr marL="0" indent="0" algn="ctr">
              <a:buNone/>
              <a:defRPr sz="5400">
                <a:solidFill>
                  <a:schemeClr val="accent5">
                    <a:lumMod val="50000"/>
                  </a:schemeClr>
                </a:solidFill>
                <a:latin typeface="Cambria" panose="02040503050406030204" pitchFamily="18" charset="0"/>
              </a:defRPr>
            </a:lvl1pPr>
            <a:lvl2pPr marL="457189" indent="0" algn="ctr">
              <a:buNone/>
              <a:defRPr>
                <a:solidFill>
                  <a:schemeClr val="accent5">
                    <a:lumMod val="50000"/>
                  </a:schemeClr>
                </a:solidFill>
              </a:defRPr>
            </a:lvl2pPr>
            <a:lvl3pPr marL="914377" indent="0" algn="ctr">
              <a:buNone/>
              <a:defRPr>
                <a:solidFill>
                  <a:schemeClr val="accent5">
                    <a:lumMod val="50000"/>
                  </a:schemeClr>
                </a:solidFill>
              </a:defRPr>
            </a:lvl3pPr>
            <a:lvl4pPr marL="1371566" indent="0" algn="ctr">
              <a:buNone/>
              <a:defRPr>
                <a:solidFill>
                  <a:schemeClr val="accent5">
                    <a:lumMod val="50000"/>
                  </a:schemeClr>
                </a:solidFill>
              </a:defRPr>
            </a:lvl4pPr>
            <a:lvl5pPr marL="1828755" indent="0" algn="ctr">
              <a:buNone/>
              <a:defRPr>
                <a:solidFill>
                  <a:schemeClr val="accent5">
                    <a:lumMod val="50000"/>
                  </a:schemeClr>
                </a:solidFill>
              </a:defRPr>
            </a:lvl5pPr>
          </a:lstStyle>
          <a:p>
            <a:pPr lvl="0"/>
            <a:r>
              <a:rPr lang="en-US"/>
              <a:t>Event Title</a:t>
            </a:r>
          </a:p>
          <a:p>
            <a:pPr lvl="0"/>
            <a:endParaRPr lang="en-US"/>
          </a:p>
        </p:txBody>
      </p:sp>
      <p:sp>
        <p:nvSpPr>
          <p:cNvPr id="5" name="Text Placeholder 4"/>
          <p:cNvSpPr>
            <a:spLocks noGrp="1"/>
          </p:cNvSpPr>
          <p:nvPr>
            <p:ph type="body" sz="quarter" idx="11" hasCustomPrompt="1"/>
          </p:nvPr>
        </p:nvSpPr>
        <p:spPr>
          <a:xfrm>
            <a:off x="0" y="4894729"/>
            <a:ext cx="12192000" cy="1963270"/>
          </a:xfrm>
          <a:prstGeom prst="rect">
            <a:avLst/>
          </a:prstGeom>
        </p:spPr>
        <p:txBody>
          <a:bodyPr/>
          <a:lstStyle>
            <a:lvl1pPr marL="0" indent="0" algn="ctr">
              <a:buFontTx/>
              <a:buNone/>
              <a:defRPr baseline="0">
                <a:solidFill>
                  <a:schemeClr val="accent5">
                    <a:lumMod val="50000"/>
                  </a:schemeClr>
                </a:solidFill>
                <a:latin typeface="Cambria" panose="02040503050406030204" pitchFamily="18" charset="0"/>
              </a:defRPr>
            </a:lvl1pPr>
            <a:lvl2pPr marL="457189" indent="0" algn="ctr">
              <a:buFontTx/>
              <a:buNone/>
              <a:defRPr>
                <a:solidFill>
                  <a:schemeClr val="accent5">
                    <a:lumMod val="50000"/>
                  </a:schemeClr>
                </a:solidFill>
                <a:latin typeface="Cambria" panose="02040503050406030204" pitchFamily="18" charset="0"/>
              </a:defRPr>
            </a:lvl2pPr>
            <a:lvl3pPr marL="914377" indent="0" algn="ctr">
              <a:buFontTx/>
              <a:buNone/>
              <a:defRPr>
                <a:solidFill>
                  <a:schemeClr val="accent5">
                    <a:lumMod val="50000"/>
                  </a:schemeClr>
                </a:solidFill>
                <a:latin typeface="Cambria" panose="02040503050406030204" pitchFamily="18" charset="0"/>
              </a:defRPr>
            </a:lvl3pPr>
            <a:lvl4pPr marL="1371566" indent="0" algn="ctr">
              <a:buFontTx/>
              <a:buNone/>
              <a:defRPr>
                <a:solidFill>
                  <a:schemeClr val="accent5">
                    <a:lumMod val="50000"/>
                  </a:schemeClr>
                </a:solidFill>
                <a:latin typeface="Cambria" panose="02040503050406030204" pitchFamily="18" charset="0"/>
              </a:defRPr>
            </a:lvl4pPr>
            <a:lvl5pPr marL="1828755" indent="0" algn="ctr">
              <a:buFontTx/>
              <a:buNone/>
              <a:defRPr>
                <a:solidFill>
                  <a:schemeClr val="accent5">
                    <a:lumMod val="50000"/>
                  </a:schemeClr>
                </a:solidFill>
                <a:latin typeface="Cambria" panose="02040503050406030204" pitchFamily="18" charset="0"/>
              </a:defRPr>
            </a:lvl5pPr>
          </a:lstStyle>
          <a:p>
            <a:pPr lvl="0"/>
            <a:r>
              <a:rPr lang="en-US"/>
              <a:t>Date/Time/Place</a:t>
            </a:r>
          </a:p>
        </p:txBody>
      </p:sp>
    </p:spTree>
    <p:extLst>
      <p:ext uri="{BB962C8B-B14F-4D97-AF65-F5344CB8AC3E}">
        <p14:creationId xmlns:p14="http://schemas.microsoft.com/office/powerpoint/2010/main" val="17206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ond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3487" y="4887940"/>
            <a:ext cx="12195487" cy="1995019"/>
          </a:xfrm>
          <a:prstGeom prst="rect">
            <a:avLst/>
          </a:prstGeom>
        </p:spPr>
      </p:pic>
      <p:pic>
        <p:nvPicPr>
          <p:cNvPr id="20" name="Picture 2" descr="http://www.clker.com/cliparts/y/D/Q/T/v/U/purple-phone-logo1-m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0282" y="5609553"/>
            <a:ext cx="438430" cy="438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2048" y="5458348"/>
            <a:ext cx="715967" cy="715967"/>
          </a:xfrm>
          <a:prstGeom prst="roundRect">
            <a:avLst/>
          </a:prstGeom>
        </p:spPr>
      </p:pic>
      <p:pic>
        <p:nvPicPr>
          <p:cNvPr id="22" name="Picture 21"/>
          <p:cNvPicPr>
            <a:picLocks noChangeAspect="1"/>
          </p:cNvPicPr>
          <p:nvPr userDrawn="1"/>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41668" y="5458348"/>
            <a:ext cx="671816" cy="679523"/>
          </a:xfrm>
          <a:prstGeom prst="round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27228" y="5643112"/>
            <a:ext cx="455559" cy="371312"/>
          </a:xfrm>
          <a:prstGeom prst="rect">
            <a:avLst/>
          </a:prstGeom>
        </p:spPr>
      </p:pic>
      <p:sp>
        <p:nvSpPr>
          <p:cNvPr id="25"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z="1800" smtClean="0"/>
              <a:pPr/>
              <a:t>‹#›</a:t>
            </a:fld>
            <a:endParaRPr lang="en-US" sz="1800"/>
          </a:p>
        </p:txBody>
      </p:sp>
      <p:sp>
        <p:nvSpPr>
          <p:cNvPr id="17" name="Rectangle 16"/>
          <p:cNvSpPr/>
          <p:nvPr userDrawn="1"/>
        </p:nvSpPr>
        <p:spPr>
          <a:xfrm>
            <a:off x="907" y="48676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aphicFrame>
        <p:nvGraphicFramePr>
          <p:cNvPr id="27" name="Table 26"/>
          <p:cNvGraphicFramePr>
            <a:graphicFrameLocks noGrp="1"/>
          </p:cNvGraphicFramePr>
          <p:nvPr userDrawn="1">
            <p:extLst>
              <p:ext uri="{D42A27DB-BD31-4B8C-83A1-F6EECF244321}">
                <p14:modId xmlns:p14="http://schemas.microsoft.com/office/powerpoint/2010/main" val="3940818993"/>
              </p:ext>
            </p:extLst>
          </p:nvPr>
        </p:nvGraphicFramePr>
        <p:xfrm>
          <a:off x="776479" y="5575564"/>
          <a:ext cx="11101497" cy="420856"/>
        </p:xfrm>
        <a:graphic>
          <a:graphicData uri="http://schemas.openxmlformats.org/drawingml/2006/table">
            <a:tbl>
              <a:tblPr firstRow="1" bandRow="1">
                <a:tableStyleId>{5C22544A-7EE6-4342-B048-85BDC9FD1C3A}</a:tableStyleId>
              </a:tblPr>
              <a:tblGrid>
                <a:gridCol w="2920668">
                  <a:extLst>
                    <a:ext uri="{9D8B030D-6E8A-4147-A177-3AD203B41FA5}">
                      <a16:colId xmlns:a16="http://schemas.microsoft.com/office/drawing/2014/main" val="20000"/>
                    </a:ext>
                  </a:extLst>
                </a:gridCol>
                <a:gridCol w="2641054">
                  <a:extLst>
                    <a:ext uri="{9D8B030D-6E8A-4147-A177-3AD203B41FA5}">
                      <a16:colId xmlns:a16="http://schemas.microsoft.com/office/drawing/2014/main" val="20001"/>
                    </a:ext>
                  </a:extLst>
                </a:gridCol>
                <a:gridCol w="2281163">
                  <a:extLst>
                    <a:ext uri="{9D8B030D-6E8A-4147-A177-3AD203B41FA5}">
                      <a16:colId xmlns:a16="http://schemas.microsoft.com/office/drawing/2014/main" val="20002"/>
                    </a:ext>
                  </a:extLst>
                </a:gridCol>
                <a:gridCol w="3258612">
                  <a:extLst>
                    <a:ext uri="{9D8B030D-6E8A-4147-A177-3AD203B41FA5}">
                      <a16:colId xmlns:a16="http://schemas.microsoft.com/office/drawing/2014/main" val="20003"/>
                    </a:ext>
                  </a:extLst>
                </a:gridCol>
              </a:tblGrid>
              <a:tr h="420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5">
                              <a:lumMod val="50000"/>
                            </a:schemeClr>
                          </a:solidFill>
                          <a:effectLst/>
                          <a:latin typeface="Cambria" panose="02040503050406030204" pitchFamily="18" charset="0"/>
                          <a:ea typeface="+mn-ea"/>
                          <a:cs typeface="+mn-cs"/>
                        </a:rPr>
                        <a:t>www.ussc.gov</a:t>
                      </a:r>
                      <a:endParaRPr lang="en-US" sz="1800" b="1">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5">
                              <a:lumMod val="50000"/>
                            </a:schemeClr>
                          </a:solidFill>
                          <a:effectLst/>
                          <a:latin typeface="Cambria" panose="02040503050406030204" pitchFamily="18" charset="0"/>
                          <a:ea typeface="+mn-ea"/>
                          <a:cs typeface="+mn-cs"/>
                        </a:rPr>
                        <a:t>(202) 502-4545</a:t>
                      </a:r>
                      <a:endParaRPr lang="en-US" sz="1800" b="1">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kern="1200" baseline="0">
                          <a:solidFill>
                            <a:schemeClr val="accent5">
                              <a:lumMod val="50000"/>
                            </a:schemeClr>
                          </a:solidFill>
                          <a:effectLst/>
                          <a:latin typeface="Cambria" panose="02040503050406030204" pitchFamily="18" charset="0"/>
                          <a:ea typeface="+mn-ea"/>
                          <a:cs typeface="+mn-cs"/>
                        </a:rPr>
                        <a:t>@</a:t>
                      </a:r>
                      <a:r>
                        <a:rPr lang="en-US" sz="1800" b="1" u="none" kern="1200" baseline="0" err="1">
                          <a:solidFill>
                            <a:schemeClr val="accent5">
                              <a:lumMod val="50000"/>
                            </a:schemeClr>
                          </a:solidFill>
                          <a:effectLst/>
                          <a:latin typeface="Cambria" panose="02040503050406030204" pitchFamily="18" charset="0"/>
                          <a:ea typeface="+mn-ea"/>
                          <a:cs typeface="+mn-cs"/>
                        </a:rPr>
                        <a:t>theusscgov</a:t>
                      </a:r>
                      <a:endParaRPr lang="en-US" sz="1800" b="1" u="none" kern="1200" baseline="0">
                        <a:solidFill>
                          <a:schemeClr val="accent5">
                            <a:lumMod val="50000"/>
                          </a:schemeClr>
                        </a:solidFill>
                        <a:effectLst/>
                        <a:latin typeface="Cambria" panose="02040503050406030204" pitchFamily="18" charset="0"/>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10" hasCustomPrompt="1"/>
          </p:nvPr>
        </p:nvSpPr>
        <p:spPr>
          <a:xfrm>
            <a:off x="9231" y="703242"/>
            <a:ext cx="12169775" cy="5008563"/>
          </a:xfrm>
          <a:prstGeom prst="rect">
            <a:avLst/>
          </a:prstGeom>
        </p:spPr>
        <p:txBody>
          <a:bodyPr/>
          <a:lstStyle>
            <a:lvl1pPr marL="0" indent="0" algn="ctr">
              <a:buFontTx/>
              <a:buNone/>
              <a:defRPr sz="3600" b="1">
                <a:solidFill>
                  <a:schemeClr val="tx1">
                    <a:lumMod val="65000"/>
                    <a:lumOff val="35000"/>
                  </a:schemeClr>
                </a:solidFill>
                <a:latin typeface="Montserrat" panose="02000505000000020004" pitchFamily="2"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a:t>Office of</a:t>
            </a:r>
          </a:p>
          <a:p>
            <a:pPr lvl="0"/>
            <a:r>
              <a:rPr lang="en-US"/>
              <a:t>?</a:t>
            </a:r>
          </a:p>
        </p:txBody>
      </p:sp>
      <p:sp>
        <p:nvSpPr>
          <p:cNvPr id="4" name="Text Placeholder 3"/>
          <p:cNvSpPr>
            <a:spLocks noGrp="1"/>
          </p:cNvSpPr>
          <p:nvPr>
            <p:ph type="body" sz="quarter" idx="11" hasCustomPrompt="1"/>
          </p:nvPr>
        </p:nvSpPr>
        <p:spPr>
          <a:xfrm>
            <a:off x="9525" y="2219917"/>
            <a:ext cx="12157075" cy="2788645"/>
          </a:xfrm>
          <a:prstGeom prst="rect">
            <a:avLst/>
          </a:prstGeom>
        </p:spPr>
        <p:txBody>
          <a:bodyPr/>
          <a:lstStyle>
            <a:lvl1pPr marL="0" indent="0" algn="ctr">
              <a:buFontTx/>
              <a:buNone/>
              <a:defRPr sz="2800">
                <a:solidFill>
                  <a:schemeClr val="tx1">
                    <a:lumMod val="65000"/>
                    <a:lumOff val="35000"/>
                  </a:schemeClr>
                </a:solidFill>
                <a:latin typeface="+mn-lt"/>
              </a:defRPr>
            </a:lvl1pPr>
            <a:lvl2pPr marL="457189" indent="0" algn="ctr">
              <a:buFontTx/>
              <a:buNone/>
              <a:defRPr sz="2800">
                <a:solidFill>
                  <a:schemeClr val="bg1"/>
                </a:solidFill>
                <a:latin typeface="Cambria" panose="02040503050406030204" pitchFamily="18" charset="0"/>
              </a:defRPr>
            </a:lvl2pPr>
            <a:lvl3pPr marL="914377" indent="0" algn="ctr">
              <a:buFontTx/>
              <a:buNone/>
              <a:defRPr sz="2800">
                <a:solidFill>
                  <a:schemeClr val="bg1"/>
                </a:solidFill>
                <a:latin typeface="Cambria" panose="02040503050406030204" pitchFamily="18" charset="0"/>
              </a:defRPr>
            </a:lvl3pPr>
            <a:lvl4pPr marL="1371566" indent="0" algn="ctr">
              <a:buFontTx/>
              <a:buNone/>
              <a:defRPr sz="2800">
                <a:solidFill>
                  <a:schemeClr val="bg1"/>
                </a:solidFill>
                <a:latin typeface="Cambria" panose="02040503050406030204" pitchFamily="18" charset="0"/>
              </a:defRPr>
            </a:lvl4pPr>
            <a:lvl5pPr marL="1828755" indent="0" algn="ctr">
              <a:buFontTx/>
              <a:buNone/>
              <a:defRPr sz="2800">
                <a:solidFill>
                  <a:schemeClr val="bg1"/>
                </a:solidFill>
                <a:latin typeface="Cambria" panose="02040503050406030204" pitchFamily="18" charset="0"/>
              </a:defRPr>
            </a:lvl5pPr>
          </a:lstStyle>
          <a:p>
            <a:pPr lvl="0"/>
            <a:r>
              <a:rPr lang="en-US"/>
              <a:t>Presenter’s Name</a:t>
            </a:r>
          </a:p>
          <a:p>
            <a:pPr lvl="0"/>
            <a:r>
              <a:rPr lang="en-US"/>
              <a:t>Presenter’s Title</a:t>
            </a:r>
          </a:p>
          <a:p>
            <a:pPr lvl="0"/>
            <a:endParaRPr lang="en-US"/>
          </a:p>
          <a:p>
            <a:pPr lvl="0"/>
            <a:r>
              <a:rPr lang="en-US"/>
              <a:t>Presenter’s Name</a:t>
            </a:r>
          </a:p>
          <a:p>
            <a:pPr lvl="0"/>
            <a:r>
              <a:rPr lang="en-US"/>
              <a:t>Presenter’s Title</a:t>
            </a:r>
          </a:p>
        </p:txBody>
      </p:sp>
      <p:sp>
        <p:nvSpPr>
          <p:cNvPr id="16" name="Oval 15"/>
          <p:cNvSpPr/>
          <p:nvPr userDrawn="1"/>
        </p:nvSpPr>
        <p:spPr>
          <a:xfrm>
            <a:off x="268308" y="292798"/>
            <a:ext cx="1033272" cy="969264"/>
          </a:xfrm>
          <a:prstGeom prst="ellipse">
            <a:avLst/>
          </a:prstGeom>
          <a:blipFill dpi="0" rotWithShape="1">
            <a:blip r:embed="rId7">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65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ond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47" t="53335" r="476" b="25277"/>
          <a:stretch/>
        </p:blipFill>
        <p:spPr>
          <a:xfrm>
            <a:off x="-3487" y="4887940"/>
            <a:ext cx="12195487" cy="1995019"/>
          </a:xfrm>
          <a:prstGeom prst="rect">
            <a:avLst/>
          </a:prstGeom>
        </p:spPr>
      </p:pic>
      <p:pic>
        <p:nvPicPr>
          <p:cNvPr id="20" name="Picture 2" descr="http://www.clker.com/cliparts/y/D/Q/T/v/U/purple-phone-logo1-m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0282" y="5609553"/>
            <a:ext cx="438430" cy="438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02048" y="5458348"/>
            <a:ext cx="715967" cy="715967"/>
          </a:xfrm>
          <a:prstGeom prst="roundRect">
            <a:avLst/>
          </a:prstGeom>
        </p:spPr>
      </p:pic>
      <p:pic>
        <p:nvPicPr>
          <p:cNvPr id="22" name="Picture 21"/>
          <p:cNvPicPr>
            <a:picLocks noChangeAspect="1"/>
          </p:cNvPicPr>
          <p:nvPr userDrawn="1"/>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41668" y="5458348"/>
            <a:ext cx="671816" cy="679523"/>
          </a:xfrm>
          <a:prstGeom prst="round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27228" y="5643112"/>
            <a:ext cx="455559" cy="371312"/>
          </a:xfrm>
          <a:prstGeom prst="rect">
            <a:avLst/>
          </a:prstGeom>
        </p:spPr>
      </p:pic>
      <p:sp>
        <p:nvSpPr>
          <p:cNvPr id="17" name="Rectangle 16"/>
          <p:cNvSpPr/>
          <p:nvPr userDrawn="1"/>
        </p:nvSpPr>
        <p:spPr>
          <a:xfrm>
            <a:off x="907" y="4867650"/>
            <a:ext cx="12192000" cy="141565"/>
          </a:xfrm>
          <a:prstGeom prst="rect">
            <a:avLst/>
          </a:prstGeom>
          <a:solidFill>
            <a:schemeClr val="accent5">
              <a:lumMod val="50000"/>
            </a:schemeClr>
          </a:solidFill>
          <a:ln>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aphicFrame>
        <p:nvGraphicFramePr>
          <p:cNvPr id="27" name="Table 26"/>
          <p:cNvGraphicFramePr>
            <a:graphicFrameLocks noGrp="1"/>
          </p:cNvGraphicFramePr>
          <p:nvPr userDrawn="1">
            <p:extLst>
              <p:ext uri="{D42A27DB-BD31-4B8C-83A1-F6EECF244321}">
                <p14:modId xmlns:p14="http://schemas.microsoft.com/office/powerpoint/2010/main" val="1033352317"/>
              </p:ext>
            </p:extLst>
          </p:nvPr>
        </p:nvGraphicFramePr>
        <p:xfrm>
          <a:off x="776479" y="5575564"/>
          <a:ext cx="11101497" cy="420856"/>
        </p:xfrm>
        <a:graphic>
          <a:graphicData uri="http://schemas.openxmlformats.org/drawingml/2006/table">
            <a:tbl>
              <a:tblPr firstRow="1" bandRow="1">
                <a:tableStyleId>{5C22544A-7EE6-4342-B048-85BDC9FD1C3A}</a:tableStyleId>
              </a:tblPr>
              <a:tblGrid>
                <a:gridCol w="2920668">
                  <a:extLst>
                    <a:ext uri="{9D8B030D-6E8A-4147-A177-3AD203B41FA5}">
                      <a16:colId xmlns:a16="http://schemas.microsoft.com/office/drawing/2014/main" val="20000"/>
                    </a:ext>
                  </a:extLst>
                </a:gridCol>
                <a:gridCol w="2641054">
                  <a:extLst>
                    <a:ext uri="{9D8B030D-6E8A-4147-A177-3AD203B41FA5}">
                      <a16:colId xmlns:a16="http://schemas.microsoft.com/office/drawing/2014/main" val="20001"/>
                    </a:ext>
                  </a:extLst>
                </a:gridCol>
                <a:gridCol w="2281163">
                  <a:extLst>
                    <a:ext uri="{9D8B030D-6E8A-4147-A177-3AD203B41FA5}">
                      <a16:colId xmlns:a16="http://schemas.microsoft.com/office/drawing/2014/main" val="20002"/>
                    </a:ext>
                  </a:extLst>
                </a:gridCol>
                <a:gridCol w="3258612">
                  <a:extLst>
                    <a:ext uri="{9D8B030D-6E8A-4147-A177-3AD203B41FA5}">
                      <a16:colId xmlns:a16="http://schemas.microsoft.com/office/drawing/2014/main" val="20003"/>
                    </a:ext>
                  </a:extLst>
                </a:gridCol>
              </a:tblGrid>
              <a:tr h="420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5">
                              <a:lumMod val="50000"/>
                            </a:schemeClr>
                          </a:solidFill>
                          <a:effectLst/>
                          <a:latin typeface="Cambria" panose="02040503050406030204" pitchFamily="18" charset="0"/>
                          <a:ea typeface="+mn-ea"/>
                          <a:cs typeface="+mn-cs"/>
                        </a:rPr>
                        <a:t>www.ussc.gov</a:t>
                      </a:r>
                      <a:endParaRPr lang="en-US" sz="1800" b="1">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5">
                              <a:lumMod val="50000"/>
                            </a:schemeClr>
                          </a:solidFill>
                          <a:effectLst/>
                          <a:latin typeface="Cambria" panose="02040503050406030204" pitchFamily="18" charset="0"/>
                          <a:ea typeface="+mn-ea"/>
                          <a:cs typeface="+mn-cs"/>
                        </a:rPr>
                        <a:t>(202) 502-4545</a:t>
                      </a:r>
                      <a:endParaRPr lang="en-US" sz="1800" b="1">
                        <a:solidFill>
                          <a:schemeClr val="accent5">
                            <a:lumMod val="50000"/>
                          </a:schemeClr>
                        </a:solidFill>
                        <a:latin typeface="Cambria" panose="020405030504060302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kern="1200" baseline="0">
                          <a:solidFill>
                            <a:schemeClr val="accent5">
                              <a:lumMod val="50000"/>
                            </a:schemeClr>
                          </a:solidFill>
                          <a:effectLst/>
                          <a:latin typeface="Cambria" panose="02040503050406030204" pitchFamily="18" charset="0"/>
                          <a:ea typeface="+mn-ea"/>
                          <a:cs typeface="+mn-cs"/>
                        </a:rPr>
                        <a:t>@</a:t>
                      </a:r>
                      <a:r>
                        <a:rPr lang="en-US" sz="1800" b="1" u="none" kern="1200" baseline="0" err="1">
                          <a:solidFill>
                            <a:schemeClr val="accent5">
                              <a:lumMod val="50000"/>
                            </a:schemeClr>
                          </a:solidFill>
                          <a:effectLst/>
                          <a:latin typeface="Cambria" panose="02040503050406030204" pitchFamily="18" charset="0"/>
                          <a:ea typeface="+mn-ea"/>
                          <a:cs typeface="+mn-cs"/>
                        </a:rPr>
                        <a:t>theusscgov</a:t>
                      </a:r>
                      <a:endParaRPr lang="en-US" sz="1800" b="1" u="none" kern="1200" baseline="0">
                        <a:solidFill>
                          <a:schemeClr val="accent5">
                            <a:lumMod val="50000"/>
                          </a:schemeClr>
                        </a:solidFill>
                        <a:effectLst/>
                        <a:latin typeface="Cambria" panose="02040503050406030204" pitchFamily="18" charset="0"/>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u="none" kern="1200" baseline="0">
                          <a:solidFill>
                            <a:schemeClr val="accent5">
                              <a:lumMod val="50000"/>
                            </a:schemeClr>
                          </a:solidFill>
                          <a:effectLst/>
                          <a:latin typeface="Cambria" panose="02040503050406030204" pitchFamily="18" charset="0"/>
                          <a:ea typeface="+mn-ea"/>
                          <a:cs typeface="+mn-cs"/>
                        </a:rPr>
                        <a:t>pubaffairs@ussc.gov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Slide Number Placeholder 5"/>
          <p:cNvSpPr txBox="1">
            <a:spLocks/>
          </p:cNvSpPr>
          <p:nvPr userDrawn="1"/>
        </p:nvSpPr>
        <p:spPr>
          <a:xfrm>
            <a:off x="9422813" y="1375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Lucida Sans Typewriter" panose="020B05090305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AC8C4-DF53-41E4-9B63-028525CDAC99}" type="slidenum">
              <a:rPr lang="en-US" sz="1800" smtClean="0">
                <a:solidFill>
                  <a:schemeClr val="bg1"/>
                </a:solidFill>
              </a:rPr>
              <a:pPr/>
              <a:t>‹#›</a:t>
            </a:fld>
            <a:endParaRPr lang="en-US" sz="1800">
              <a:solidFill>
                <a:schemeClr val="bg1"/>
              </a:solidFill>
            </a:endParaRPr>
          </a:p>
        </p:txBody>
      </p:sp>
      <p:sp>
        <p:nvSpPr>
          <p:cNvPr id="14" name="Title 1"/>
          <p:cNvSpPr>
            <a:spLocks noGrp="1"/>
          </p:cNvSpPr>
          <p:nvPr>
            <p:ph type="title" hasCustomPrompt="1"/>
          </p:nvPr>
        </p:nvSpPr>
        <p:spPr>
          <a:xfrm>
            <a:off x="838200" y="2602842"/>
            <a:ext cx="10515600" cy="1085895"/>
          </a:xfrm>
          <a:prstGeom prst="rect">
            <a:avLst/>
          </a:prstGeom>
        </p:spPr>
        <p:txBody>
          <a:bodyPr>
            <a:normAutofit/>
          </a:bodyPr>
          <a:lstStyle>
            <a:lvl1pPr algn="ctr">
              <a:defRPr sz="2800" b="1">
                <a:solidFill>
                  <a:schemeClr val="bg1"/>
                </a:solidFill>
                <a:latin typeface="Cambria" panose="02040503050406030204" pitchFamily="18" charset="0"/>
              </a:defRPr>
            </a:lvl1pPr>
          </a:lstStyle>
          <a:p>
            <a:r>
              <a:rPr lang="en-US"/>
              <a:t>Subtitle</a:t>
            </a:r>
          </a:p>
        </p:txBody>
      </p:sp>
      <p:sp>
        <p:nvSpPr>
          <p:cNvPr id="18" name="Text Placeholder 2"/>
          <p:cNvSpPr>
            <a:spLocks noGrp="1"/>
          </p:cNvSpPr>
          <p:nvPr>
            <p:ph type="body" sz="quarter" idx="10" hasCustomPrompt="1"/>
          </p:nvPr>
        </p:nvSpPr>
        <p:spPr>
          <a:xfrm>
            <a:off x="9231" y="1600200"/>
            <a:ext cx="12169775" cy="4111605"/>
          </a:xfrm>
          <a:prstGeom prst="rect">
            <a:avLst/>
          </a:prstGeom>
        </p:spPr>
        <p:txBody>
          <a:bodyPr/>
          <a:lstStyle>
            <a:lvl1pPr marL="0" indent="0" algn="ctr">
              <a:buFontTx/>
              <a:buNone/>
              <a:defRPr sz="3600" b="1" baseline="0">
                <a:solidFill>
                  <a:schemeClr val="bg1"/>
                </a:solidFill>
                <a:latin typeface="Cambria" panose="02040503050406030204" pitchFamily="18" charset="0"/>
              </a:defRPr>
            </a:lvl1pPr>
            <a:lvl2pPr marL="457189" indent="0" algn="ctr">
              <a:buFontTx/>
              <a:buNone/>
              <a:defRPr>
                <a:solidFill>
                  <a:schemeClr val="bg1"/>
                </a:solidFill>
                <a:latin typeface="Cambria" panose="02040503050406030204" pitchFamily="18" charset="0"/>
              </a:defRPr>
            </a:lvl2pPr>
            <a:lvl3pPr marL="914377" indent="0" algn="ctr">
              <a:buFontTx/>
              <a:buNone/>
              <a:defRPr>
                <a:solidFill>
                  <a:schemeClr val="bg1"/>
                </a:solidFill>
                <a:latin typeface="Cambria" panose="02040503050406030204" pitchFamily="18" charset="0"/>
              </a:defRPr>
            </a:lvl3pPr>
            <a:lvl4pPr marL="1371566" indent="0" algn="ctr">
              <a:buFontTx/>
              <a:buNone/>
              <a:defRPr>
                <a:solidFill>
                  <a:schemeClr val="bg1"/>
                </a:solidFill>
                <a:latin typeface="Cambria" panose="02040503050406030204" pitchFamily="18" charset="0"/>
              </a:defRPr>
            </a:lvl4pPr>
            <a:lvl5pPr marL="1828755" indent="0" algn="ctr">
              <a:buFontTx/>
              <a:buNone/>
              <a:defRPr>
                <a:solidFill>
                  <a:schemeClr val="bg1"/>
                </a:solidFill>
                <a:latin typeface="Cambria" panose="02040503050406030204" pitchFamily="18" charset="0"/>
              </a:defRPr>
            </a:lvl5pPr>
          </a:lstStyle>
          <a:p>
            <a:pPr lvl="0"/>
            <a:r>
              <a:rPr lang="en-US"/>
              <a:t>Transition Slide Title</a:t>
            </a:r>
          </a:p>
        </p:txBody>
      </p:sp>
      <p:sp>
        <p:nvSpPr>
          <p:cNvPr id="13" name="Oval 12"/>
          <p:cNvSpPr/>
          <p:nvPr userDrawn="1"/>
        </p:nvSpPr>
        <p:spPr>
          <a:xfrm>
            <a:off x="268308" y="292798"/>
            <a:ext cx="1033272" cy="969264"/>
          </a:xfrm>
          <a:prstGeom prst="ellipse">
            <a:avLst/>
          </a:prstGeom>
          <a:blipFill dpi="0" rotWithShape="1">
            <a:blip r:embed="rId7">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52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0B6C3-D649-4E2B-A4C1-3146FF4BF3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4FAF71-A40D-4BB6-B244-596AA659CFA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206CA7A-D45D-46DA-8D43-781960543A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FC43A72-4AD7-4E07-BEDF-0BF7EB2951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4491F-A120-4808-8251-29C433F1715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201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143757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417070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149508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66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41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353362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116938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350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FAF71-A40D-4BB6-B244-596AA659CFA0}" type="datetimeFigureOut">
              <a:rPr lang="en-US" smtClean="0"/>
              <a:t>5/12/2022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nvSpPr>
        <p:spPr>
          <a:xfrm>
            <a:off x="6705600" y="1371600"/>
            <a:ext cx="5486400" cy="5486400"/>
          </a:xfrm>
          <a:prstGeom prst="rect">
            <a:avLst/>
          </a:prstGeom>
          <a:blipFill>
            <a:blip r:embed="rId20">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41962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xStyles>
    <p:titleStyle>
      <a:lvl1pPr algn="ctr" defTabSz="914400" rtl="0" eaLnBrk="1" latinLnBrk="0" hangingPunct="1">
        <a:lnSpc>
          <a:spcPct val="90000"/>
        </a:lnSpc>
        <a:spcBef>
          <a:spcPct val="0"/>
        </a:spcBef>
        <a:buNone/>
        <a:defRPr sz="4000" b="1" kern="1200">
          <a:solidFill>
            <a:srgbClr val="595959"/>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5.png"/><Relationship Id="rId5" Type="http://schemas.openxmlformats.org/officeDocument/2006/relationships/slideLayout" Target="../slideLayouts/slideLayout14.xml"/><Relationship Id="rId4"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5.png"/><Relationship Id="rId5" Type="http://schemas.openxmlformats.org/officeDocument/2006/relationships/slideLayout" Target="../slideLayouts/slideLayout14.xml"/><Relationship Id="rId4" Type="http://schemas.openxmlformats.org/officeDocument/2006/relationships/tags" Target="../tags/tag50.xml"/></Relationships>
</file>

<file path=ppt/slides/_rels/slide2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3.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4.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5.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slideLayout" Target="../slideLayouts/slideLayout14.xml"/><Relationship Id="rId4" Type="http://schemas.openxmlformats.org/officeDocument/2006/relationships/tags" Target="../tags/tag66.xml"/></Relationships>
</file>

<file path=ppt/slides/_rels/slide2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6.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slideLayout" Target="../slideLayouts/slideLayout14.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4616-2D77-4319-96AA-78C6D74AB2F5}"/>
              </a:ext>
            </a:extLst>
          </p:cNvPr>
          <p:cNvSpPr>
            <a:spLocks noGrp="1"/>
          </p:cNvSpPr>
          <p:nvPr>
            <p:ph type="ctrTitle"/>
            <p:custDataLst>
              <p:tags r:id="rId2"/>
            </p:custDataLst>
          </p:nvPr>
        </p:nvSpPr>
        <p:spPr>
          <a:xfrm>
            <a:off x="1523999" y="3510983"/>
            <a:ext cx="9144000" cy="894720"/>
          </a:xfrm>
        </p:spPr>
        <p:txBody>
          <a:bodyPr>
            <a:noAutofit/>
          </a:bodyPr>
          <a:lstStyle/>
          <a:p>
            <a:r>
              <a:rPr lang="en-US" b="1">
                <a:solidFill>
                  <a:schemeClr val="tx1">
                    <a:lumMod val="75000"/>
                    <a:lumOff val="25000"/>
                  </a:schemeClr>
                </a:solidFill>
              </a:rPr>
              <a:t>Case Law Update</a:t>
            </a:r>
          </a:p>
        </p:txBody>
      </p:sp>
      <p:sp>
        <p:nvSpPr>
          <p:cNvPr id="3" name="Subtitle 2">
            <a:extLst>
              <a:ext uri="{FF2B5EF4-FFF2-40B4-BE49-F238E27FC236}">
                <a16:creationId xmlns:a16="http://schemas.microsoft.com/office/drawing/2014/main" id="{011E89E9-A3F9-4318-A5A8-465F8774C775}"/>
              </a:ext>
            </a:extLst>
          </p:cNvPr>
          <p:cNvSpPr>
            <a:spLocks noGrp="1"/>
          </p:cNvSpPr>
          <p:nvPr>
            <p:ph type="subTitle" idx="1"/>
            <p:custDataLst>
              <p:tags r:id="rId3"/>
            </p:custDataLst>
          </p:nvPr>
        </p:nvSpPr>
        <p:spPr>
          <a:xfrm>
            <a:off x="986970" y="4658511"/>
            <a:ext cx="10218057" cy="1499151"/>
          </a:xfrm>
        </p:spPr>
        <p:txBody>
          <a:bodyPr>
            <a:noAutofit/>
          </a:bodyPr>
          <a:lstStyle/>
          <a:p>
            <a:r>
              <a:rPr lang="en-US" sz="2800">
                <a:solidFill>
                  <a:schemeClr val="tx1">
                    <a:lumMod val="75000"/>
                    <a:lumOff val="25000"/>
                  </a:schemeClr>
                </a:solidFill>
              </a:rPr>
              <a:t>May 12, 2022</a:t>
            </a:r>
          </a:p>
          <a:p>
            <a:r>
              <a:rPr lang="en-US" sz="2800">
                <a:solidFill>
                  <a:schemeClr val="tx1">
                    <a:lumMod val="75000"/>
                    <a:lumOff val="25000"/>
                  </a:schemeClr>
                </a:solidFill>
              </a:rPr>
              <a:t>U.S. Sentencing Commission</a:t>
            </a:r>
          </a:p>
          <a:p>
            <a:r>
              <a:rPr lang="en-US">
                <a:solidFill>
                  <a:schemeClr val="tx1">
                    <a:lumMod val="75000"/>
                    <a:lumOff val="25000"/>
                  </a:schemeClr>
                </a:solidFill>
              </a:rPr>
              <a:t>Office of Education and Sentencing Practice</a:t>
            </a:r>
          </a:p>
        </p:txBody>
      </p:sp>
      <p:sp>
        <p:nvSpPr>
          <p:cNvPr id="6" name="Rectangle 5">
            <a:extLst>
              <a:ext uri="{FF2B5EF4-FFF2-40B4-BE49-F238E27FC236}">
                <a16:creationId xmlns:a16="http://schemas.microsoft.com/office/drawing/2014/main" id="{30D95C43-1190-4A1B-8613-62A4DCF633E4}"/>
              </a:ext>
            </a:extLst>
          </p:cNvPr>
          <p:cNvSpPr/>
          <p:nvPr>
            <p:custDataLst>
              <p:tags r:id="rId4"/>
            </p:custDataLst>
          </p:nvPr>
        </p:nvSpPr>
        <p:spPr>
          <a:xfrm>
            <a:off x="-1" y="6430242"/>
            <a:ext cx="12192000" cy="307777"/>
          </a:xfrm>
          <a:prstGeom prst="rect">
            <a:avLst/>
          </a:prstGeom>
        </p:spPr>
        <p:txBody>
          <a:bodyPr wrap="square">
            <a:spAutoFit/>
          </a:bodyPr>
          <a:lstStyle/>
          <a:p>
            <a:pPr algn="ctr"/>
            <a:r>
              <a:rPr lang="en-US" sz="1400" i="1">
                <a:solidFill>
                  <a:schemeClr val="tx1">
                    <a:lumMod val="75000"/>
                    <a:lumOff val="25000"/>
                  </a:schemeClr>
                </a:solidFill>
              </a:rPr>
              <a:t>This presentation is produced and disseminated at U.S. taxpayer expense.</a:t>
            </a:r>
          </a:p>
        </p:txBody>
      </p:sp>
    </p:spTree>
    <p:custDataLst>
      <p:tags r:id="rId1"/>
    </p:custDataLst>
    <p:extLst>
      <p:ext uri="{BB962C8B-B14F-4D97-AF65-F5344CB8AC3E}">
        <p14:creationId xmlns:p14="http://schemas.microsoft.com/office/powerpoint/2010/main" val="29041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b="1" i="1"/>
              <a:t>Concepcion v. United States</a:t>
            </a:r>
            <a:br>
              <a:rPr lang="en-US" sz="4400" b="1" i="1" dirty="0"/>
            </a:br>
            <a:r>
              <a:rPr lang="en-US" sz="2800" b="1" dirty="0">
                <a:solidFill>
                  <a:schemeClr val="accent1"/>
                </a:solidFill>
              </a:rPr>
              <a:t>Docket No. 20-1650</a:t>
            </a: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p:txBody>
          <a:bodyPr>
            <a:normAutofit/>
          </a:bodyPr>
          <a:lstStyle/>
          <a:p>
            <a:pPr marL="0" indent="0">
              <a:buNone/>
            </a:pPr>
            <a:r>
              <a:rPr lang="en-US" sz="3200" b="1" dirty="0">
                <a:solidFill>
                  <a:schemeClr val="tx1">
                    <a:lumMod val="75000"/>
                    <a:lumOff val="25000"/>
                  </a:schemeClr>
                </a:solidFill>
              </a:rPr>
              <a:t>Question presented: </a:t>
            </a:r>
          </a:p>
          <a:p>
            <a:pPr marL="0" indent="0">
              <a:buNone/>
            </a:pPr>
            <a:endParaRPr lang="en-US" sz="3200" dirty="0"/>
          </a:p>
          <a:p>
            <a:pPr marL="457200" lvl="1" indent="0">
              <a:buNone/>
            </a:pPr>
            <a:r>
              <a:rPr lang="en-US" sz="3200" dirty="0">
                <a:solidFill>
                  <a:schemeClr val="tx1">
                    <a:lumMod val="75000"/>
                    <a:lumOff val="25000"/>
                  </a:schemeClr>
                </a:solidFill>
              </a:rPr>
              <a:t>Whether, when deciding if it should “impose a reduced sentence” on an individual under Section 404(b) of the First Step Act of 2018, a district court must or may consider intervening legal and factual developments.</a:t>
            </a:r>
            <a:endParaRPr lang="en-US" sz="3200" dirty="0"/>
          </a:p>
          <a:p>
            <a:pPr marL="0" indent="0">
              <a:buNone/>
            </a:pPr>
            <a:endParaRPr lang="en-US" sz="3200" dirty="0"/>
          </a:p>
        </p:txBody>
      </p:sp>
    </p:spTree>
    <p:custDataLst>
      <p:tags r:id="rId1"/>
    </p:custDataLst>
    <p:extLst>
      <p:ext uri="{BB962C8B-B14F-4D97-AF65-F5344CB8AC3E}">
        <p14:creationId xmlns:p14="http://schemas.microsoft.com/office/powerpoint/2010/main" val="53624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3410-115D-416E-B74F-EE61FE90E586}"/>
              </a:ext>
            </a:extLst>
          </p:cNvPr>
          <p:cNvSpPr>
            <a:spLocks noGrp="1"/>
          </p:cNvSpPr>
          <p:nvPr>
            <p:ph type="title"/>
          </p:nvPr>
        </p:nvSpPr>
        <p:spPr>
          <a:xfrm>
            <a:off x="838200" y="2766218"/>
            <a:ext cx="10515600" cy="1325563"/>
          </a:xfrm>
        </p:spPr>
        <p:txBody>
          <a:bodyPr>
            <a:normAutofit/>
          </a:bodyPr>
          <a:lstStyle/>
          <a:p>
            <a:r>
              <a:rPr lang="en-US" sz="6600" dirty="0"/>
              <a:t>Economic Offenses</a:t>
            </a:r>
          </a:p>
        </p:txBody>
      </p:sp>
    </p:spTree>
    <p:extLst>
      <p:ext uri="{BB962C8B-B14F-4D97-AF65-F5344CB8AC3E}">
        <p14:creationId xmlns:p14="http://schemas.microsoft.com/office/powerpoint/2010/main" val="56459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BFA2-7AA7-4F54-8ECA-25A3680CD09F}"/>
              </a:ext>
            </a:extLst>
          </p:cNvPr>
          <p:cNvSpPr>
            <a:spLocks noGrp="1"/>
          </p:cNvSpPr>
          <p:nvPr>
            <p:ph type="title"/>
            <p:custDataLst>
              <p:tags r:id="rId2"/>
            </p:custDataLst>
          </p:nvPr>
        </p:nvSpPr>
        <p:spPr>
          <a:xfrm>
            <a:off x="838200" y="167780"/>
            <a:ext cx="10515600" cy="1162256"/>
          </a:xfrm>
        </p:spPr>
        <p:txBody>
          <a:bodyPr>
            <a:normAutofit/>
          </a:bodyPr>
          <a:lstStyle/>
          <a:p>
            <a:pPr algn="ctr"/>
            <a:r>
              <a:rPr lang="en-US" sz="4000" b="1">
                <a:solidFill>
                  <a:schemeClr val="tx1">
                    <a:lumMod val="75000"/>
                    <a:lumOff val="25000"/>
                  </a:schemeClr>
                </a:solidFill>
                <a:latin typeface="+mn-lt"/>
              </a:rPr>
              <a:t>Credits Against Loss</a:t>
            </a:r>
            <a:br>
              <a:rPr lang="en-US" sz="4000" b="1">
                <a:solidFill>
                  <a:schemeClr val="tx1">
                    <a:lumMod val="75000"/>
                    <a:lumOff val="25000"/>
                  </a:schemeClr>
                </a:solidFill>
                <a:latin typeface="+mn-lt"/>
              </a:rPr>
            </a:br>
            <a:r>
              <a:rPr lang="en-US" sz="2800" b="1">
                <a:solidFill>
                  <a:srgbClr val="A02432"/>
                </a:solidFill>
                <a:latin typeface="+mn-lt"/>
              </a:rPr>
              <a:t>App. Note 3(E) (p. </a:t>
            </a:r>
            <a:r>
              <a:rPr lang="en-US" sz="2800" b="1">
                <a:solidFill>
                  <a:srgbClr val="A02432"/>
                </a:solidFill>
              </a:rPr>
              <a:t>91)</a:t>
            </a:r>
            <a:endParaRPr lang="en-US" sz="2800" b="1">
              <a:solidFill>
                <a:srgbClr val="A02432"/>
              </a:solidFill>
              <a:latin typeface="+mn-lt"/>
            </a:endParaRPr>
          </a:p>
        </p:txBody>
      </p:sp>
      <p:sp>
        <p:nvSpPr>
          <p:cNvPr id="5" name="TextBox 4">
            <a:extLst>
              <a:ext uri="{FF2B5EF4-FFF2-40B4-BE49-F238E27FC236}">
                <a16:creationId xmlns:a16="http://schemas.microsoft.com/office/drawing/2014/main" id="{8941F0B9-8DE1-4016-9DB0-1B371E917D6A}"/>
              </a:ext>
            </a:extLst>
          </p:cNvPr>
          <p:cNvSpPr txBox="1"/>
          <p:nvPr>
            <p:custDataLst>
              <p:tags r:id="rId3"/>
            </p:custDataLst>
          </p:nvPr>
        </p:nvSpPr>
        <p:spPr>
          <a:xfrm>
            <a:off x="729673" y="1825731"/>
            <a:ext cx="10928927" cy="3046988"/>
          </a:xfrm>
          <a:prstGeom prst="rect">
            <a:avLst/>
          </a:prstGeom>
          <a:noFill/>
        </p:spPr>
        <p:txBody>
          <a:bodyPr wrap="square" rtlCol="0">
            <a:spAutoFit/>
          </a:bodyPr>
          <a:lstStyle/>
          <a:p>
            <a:pPr marR="0" lvl="0" algn="l" defTabSz="914400" rtl="0" eaLnBrk="1" fontAlgn="auto" latinLnBrk="0" hangingPunct="1">
              <a:lnSpc>
                <a:spcPct val="100000"/>
              </a:lnSpc>
              <a:spcBef>
                <a:spcPct val="0"/>
              </a:spcBef>
              <a:spcAft>
                <a:spcPct val="0"/>
              </a:spcAft>
              <a:buClrTx/>
              <a:buSzTx/>
              <a:defRPr/>
            </a:pPr>
            <a:r>
              <a:rPr kumimoji="0" lang="en-US" sz="3200" b="0" i="0" u="none" strike="noStrike" kern="1200" cap="none" spc="0" normalizeH="0" baseline="0" noProof="0">
                <a:ln>
                  <a:noFill/>
                </a:ln>
                <a:solidFill>
                  <a:schemeClr val="tx1">
                    <a:lumMod val="75000"/>
                    <a:lumOff val="25000"/>
                  </a:schemeClr>
                </a:solidFill>
                <a:effectLst/>
                <a:uLnTx/>
                <a:uFillTx/>
                <a:latin typeface="Calibri"/>
                <a:ea typeface="+mn-ea"/>
                <a:cs typeface="+mn-cs"/>
              </a:rPr>
              <a:t>Loss shall be reduced by:</a:t>
            </a:r>
          </a:p>
          <a:p>
            <a:pPr marR="0" lvl="0" algn="l" defTabSz="914400" rtl="0" eaLnBrk="1" fontAlgn="auto" latinLnBrk="0" hangingPunct="1">
              <a:lnSpc>
                <a:spcPct val="100000"/>
              </a:lnSpc>
              <a:spcBef>
                <a:spcPct val="0"/>
              </a:spcBef>
              <a:spcAft>
                <a:spcPct val="0"/>
              </a:spcAft>
              <a:buClrTx/>
              <a:buSzTx/>
              <a:defRPr/>
            </a:pPr>
            <a:endParaRPr kumimoji="0" lang="en-US" sz="3600" b="0" i="0" u="none" strike="noStrike" kern="1200" cap="none" spc="0" normalizeH="0" baseline="0" noProof="0">
              <a:ln>
                <a:noFill/>
              </a:ln>
              <a:solidFill>
                <a:schemeClr val="tx1">
                  <a:lumMod val="75000"/>
                  <a:lumOff val="25000"/>
                </a:schemeClr>
              </a:solidFill>
              <a:effectLst/>
              <a:uLnTx/>
              <a:uFillTx/>
              <a:latin typeface="Calibri"/>
              <a:ea typeface="+mn-ea"/>
              <a:cs typeface="+mn-cs"/>
            </a:endParaRPr>
          </a:p>
          <a:p>
            <a:pPr marL="914400" lvl="1" indent="-457200">
              <a:buClr>
                <a:schemeClr val="tx1">
                  <a:lumMod val="65000"/>
                  <a:lumOff val="35000"/>
                </a:schemeClr>
              </a:buClr>
              <a:buFont typeface="Arial" panose="020B0604020202020204" pitchFamily="34" charset="0"/>
              <a:buChar char="•"/>
            </a:pPr>
            <a:r>
              <a:rPr lang="en-US" sz="2800">
                <a:solidFill>
                  <a:schemeClr val="tx1">
                    <a:lumMod val="75000"/>
                    <a:lumOff val="25000"/>
                  </a:schemeClr>
                </a:solidFill>
                <a:latin typeface="Calibri"/>
              </a:rPr>
              <a:t>Certain benefits transferred (before detection)</a:t>
            </a:r>
          </a:p>
          <a:p>
            <a:pPr marL="914400" lvl="1" indent="-457200">
              <a:buClr>
                <a:schemeClr val="tx1">
                  <a:lumMod val="65000"/>
                  <a:lumOff val="35000"/>
                </a:schemeClr>
              </a:buClr>
              <a:buFont typeface="Arial" panose="020B0604020202020204" pitchFamily="34" charset="0"/>
              <a:buChar char="•"/>
            </a:pPr>
            <a:endParaRPr lang="en-US" sz="2800">
              <a:solidFill>
                <a:schemeClr val="tx1">
                  <a:lumMod val="75000"/>
                  <a:lumOff val="25000"/>
                </a:schemeClr>
              </a:solidFill>
              <a:latin typeface="Calibri"/>
            </a:endParaRPr>
          </a:p>
          <a:p>
            <a:pPr marL="914400" lvl="1" indent="-457200">
              <a:buClr>
                <a:schemeClr val="tx1">
                  <a:lumMod val="65000"/>
                  <a:lumOff val="35000"/>
                </a:schemeClr>
              </a:buClr>
              <a:buFont typeface="Arial" panose="020B0604020202020204" pitchFamily="34" charset="0"/>
              <a:buChar char="•"/>
            </a:pPr>
            <a:r>
              <a:rPr lang="en-US" sz="2800">
                <a:solidFill>
                  <a:schemeClr val="tx1">
                    <a:lumMod val="75000"/>
                    <a:lumOff val="25000"/>
                  </a:schemeClr>
                </a:solidFill>
                <a:latin typeface="Calibri"/>
              </a:rPr>
              <a:t>Collateral pledged (value at time of sentencing)</a:t>
            </a:r>
          </a:p>
          <a:p>
            <a:pPr lvl="1"/>
            <a:endParaRPr lang="en-US" sz="3600">
              <a:solidFill>
                <a:schemeClr val="tx1">
                  <a:lumMod val="75000"/>
                  <a:lumOff val="25000"/>
                </a:schemeClr>
              </a:solidFill>
              <a:latin typeface="Calibri"/>
            </a:endParaRPr>
          </a:p>
        </p:txBody>
      </p:sp>
    </p:spTree>
    <p:custDataLst>
      <p:tags r:id="rId1"/>
    </p:custDataLst>
    <p:extLst>
      <p:ext uri="{BB962C8B-B14F-4D97-AF65-F5344CB8AC3E}">
        <p14:creationId xmlns:p14="http://schemas.microsoft.com/office/powerpoint/2010/main" val="311284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b="1" i="1" dirty="0">
                <a:solidFill>
                  <a:schemeClr val="tx1">
                    <a:lumMod val="75000"/>
                    <a:lumOff val="25000"/>
                  </a:schemeClr>
                </a:solidFill>
              </a:rPr>
              <a:t>United States v. Luna</a:t>
            </a:r>
            <a:br>
              <a:rPr lang="en-US" sz="4400" b="1" i="1" dirty="0"/>
            </a:br>
            <a:r>
              <a:rPr lang="en-US" sz="2800" b="1" dirty="0">
                <a:solidFill>
                  <a:schemeClr val="accent1"/>
                </a:solidFill>
              </a:rPr>
              <a:t>968 F.3d 922 (8th Cir. 2020)</a:t>
            </a: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1885361"/>
            <a:ext cx="10515600" cy="4291602"/>
          </a:xfrm>
        </p:spPr>
        <p:txBody>
          <a:bodyPr>
            <a:normAutofit/>
          </a:bodyPr>
          <a:lstStyle/>
          <a:p>
            <a:pPr marL="0" indent="0">
              <a:buNone/>
            </a:pPr>
            <a:r>
              <a:rPr lang="en-US" sz="3200">
                <a:solidFill>
                  <a:schemeClr val="tx1">
                    <a:lumMod val="75000"/>
                    <a:lumOff val="25000"/>
                  </a:schemeClr>
                </a:solidFill>
              </a:rPr>
              <a:t>In a case about a recruitment-and-kickback scheme involving car-accident victims, a chiropractic clinic, and automobile insurers, §2B1.1 loss does not include the legitimate, compensable services provided by the chiropractic clinic. </a:t>
            </a:r>
          </a:p>
        </p:txBody>
      </p:sp>
    </p:spTree>
    <p:custDataLst>
      <p:tags r:id="rId1"/>
    </p:custDataLst>
    <p:extLst>
      <p:ext uri="{BB962C8B-B14F-4D97-AF65-F5344CB8AC3E}">
        <p14:creationId xmlns:p14="http://schemas.microsoft.com/office/powerpoint/2010/main" val="248475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3410-115D-416E-B74F-EE61FE90E586}"/>
              </a:ext>
            </a:extLst>
          </p:cNvPr>
          <p:cNvSpPr>
            <a:spLocks noGrp="1"/>
          </p:cNvSpPr>
          <p:nvPr>
            <p:ph type="title"/>
          </p:nvPr>
        </p:nvSpPr>
        <p:spPr>
          <a:xfrm>
            <a:off x="838200" y="2766218"/>
            <a:ext cx="10515600" cy="1325563"/>
          </a:xfrm>
        </p:spPr>
        <p:txBody>
          <a:bodyPr>
            <a:normAutofit/>
          </a:bodyPr>
          <a:lstStyle/>
          <a:p>
            <a:r>
              <a:rPr lang="en-US" sz="6600" dirty="0"/>
              <a:t>Acceptance of Responsibility</a:t>
            </a:r>
          </a:p>
        </p:txBody>
      </p:sp>
    </p:spTree>
    <p:extLst>
      <p:ext uri="{BB962C8B-B14F-4D97-AF65-F5344CB8AC3E}">
        <p14:creationId xmlns:p14="http://schemas.microsoft.com/office/powerpoint/2010/main" val="260013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a:t>Acceptance of Responsibility</a:t>
            </a:r>
            <a:br>
              <a:rPr lang="en-US" sz="4400" b="1" i="1" dirty="0"/>
            </a:br>
            <a:r>
              <a:rPr lang="en-US" sz="2800" b="1" dirty="0">
                <a:solidFill>
                  <a:schemeClr val="accent1"/>
                </a:solidFill>
              </a:rPr>
              <a:t> </a:t>
            </a:r>
            <a:r>
              <a:rPr lang="en-US" sz="3200" b="1">
                <a:solidFill>
                  <a:schemeClr val="accent1"/>
                </a:solidFill>
              </a:rPr>
              <a:t>§3E1.1(a)</a:t>
            </a:r>
            <a:endParaRPr lang="en-US" sz="2800" b="1" dirty="0">
              <a:solidFill>
                <a:schemeClr val="accent1"/>
              </a:solidFill>
            </a:endParaRP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951322" y="1911284"/>
            <a:ext cx="10515600" cy="1206632"/>
          </a:xfrm>
        </p:spPr>
        <p:txBody>
          <a:bodyPr>
            <a:normAutofit fontScale="92500"/>
          </a:bodyPr>
          <a:lstStyle/>
          <a:p>
            <a:pPr marL="0" indent="0">
              <a:buNone/>
            </a:pPr>
            <a:r>
              <a:rPr lang="en-US" sz="3200">
                <a:solidFill>
                  <a:schemeClr val="tx1">
                    <a:lumMod val="75000"/>
                    <a:lumOff val="25000"/>
                  </a:schemeClr>
                </a:solidFill>
              </a:rPr>
              <a:t>If the defendant clearly demonstrates acceptance of responsibility for his offense, decrease the offense level by 2 levels.</a:t>
            </a:r>
          </a:p>
        </p:txBody>
      </p:sp>
    </p:spTree>
    <p:custDataLst>
      <p:tags r:id="rId1"/>
    </p:custDataLst>
    <p:extLst>
      <p:ext uri="{BB962C8B-B14F-4D97-AF65-F5344CB8AC3E}">
        <p14:creationId xmlns:p14="http://schemas.microsoft.com/office/powerpoint/2010/main" val="338747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14D0A74-60FD-401A-B4A3-A26731D984B0}"/>
              </a:ext>
            </a:extLst>
          </p:cNvPr>
          <p:cNvSpPr/>
          <p:nvPr/>
        </p:nvSpPr>
        <p:spPr>
          <a:xfrm>
            <a:off x="7415801" y="230459"/>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dirty="0"/>
              <a:t>Truthful Admissions</a:t>
            </a:r>
          </a:p>
        </p:txBody>
      </p:sp>
      <p:grpSp>
        <p:nvGrpSpPr>
          <p:cNvPr id="22" name="Group 21">
            <a:extLst>
              <a:ext uri="{FF2B5EF4-FFF2-40B4-BE49-F238E27FC236}">
                <a16:creationId xmlns:a16="http://schemas.microsoft.com/office/drawing/2014/main" id="{BC5BCF8D-2ACC-4D8E-8E3B-3E31CFC247EC}"/>
              </a:ext>
            </a:extLst>
          </p:cNvPr>
          <p:cNvGrpSpPr/>
          <p:nvPr/>
        </p:nvGrpSpPr>
        <p:grpSpPr>
          <a:xfrm>
            <a:off x="5463068" y="633320"/>
            <a:ext cx="5615472" cy="5591360"/>
            <a:chOff x="1085378" y="633319"/>
            <a:chExt cx="5615472" cy="5591360"/>
          </a:xfrm>
        </p:grpSpPr>
        <p:sp>
          <p:nvSpPr>
            <p:cNvPr id="5" name="Freeform: Shape 4">
              <a:extLst>
                <a:ext uri="{FF2B5EF4-FFF2-40B4-BE49-F238E27FC236}">
                  <a16:creationId xmlns:a16="http://schemas.microsoft.com/office/drawing/2014/main" id="{2EF6CE88-88E4-484B-AF66-ED42583D6279}"/>
                </a:ext>
              </a:extLst>
            </p:cNvPr>
            <p:cNvSpPr/>
            <p:nvPr/>
          </p:nvSpPr>
          <p:spPr>
            <a:xfrm>
              <a:off x="1085378" y="633319"/>
              <a:ext cx="5591360" cy="5591360"/>
            </a:xfrm>
            <a:custGeom>
              <a:avLst/>
              <a:gdLst/>
              <a:ahLst/>
              <a:cxnLst/>
              <a:rect l="0" t="0" r="0" b="0"/>
              <a:pathLst>
                <a:path>
                  <a:moveTo>
                    <a:pt x="3645172" y="132187"/>
                  </a:moveTo>
                  <a:arcTo wR="2795680" hR="2795680" stAng="17261371" swAng="829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EFB2D525-E9CC-4DBE-81CC-85C0E27FCF32}"/>
                </a:ext>
              </a:extLst>
            </p:cNvPr>
            <p:cNvSpPr/>
            <p:nvPr/>
          </p:nvSpPr>
          <p:spPr>
            <a:xfrm>
              <a:off x="5014955" y="1049293"/>
              <a:ext cx="1685895" cy="1015176"/>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dirty="0"/>
                <a:t>Not Falsely Denying Relevant Conduct</a:t>
              </a:r>
            </a:p>
          </p:txBody>
        </p:sp>
      </p:grpSp>
      <p:grpSp>
        <p:nvGrpSpPr>
          <p:cNvPr id="23" name="Group 22">
            <a:extLst>
              <a:ext uri="{FF2B5EF4-FFF2-40B4-BE49-F238E27FC236}">
                <a16:creationId xmlns:a16="http://schemas.microsoft.com/office/drawing/2014/main" id="{311B2A58-0A6E-43E8-BEF6-A3F4ED7F9176}"/>
              </a:ext>
            </a:extLst>
          </p:cNvPr>
          <p:cNvGrpSpPr/>
          <p:nvPr/>
        </p:nvGrpSpPr>
        <p:grpSpPr>
          <a:xfrm>
            <a:off x="5463068" y="633320"/>
            <a:ext cx="6434308" cy="5591360"/>
            <a:chOff x="1085378" y="633319"/>
            <a:chExt cx="6434308" cy="5591360"/>
          </a:xfrm>
        </p:grpSpPr>
        <p:sp>
          <p:nvSpPr>
            <p:cNvPr id="8" name="Freeform: Shape 7">
              <a:extLst>
                <a:ext uri="{FF2B5EF4-FFF2-40B4-BE49-F238E27FC236}">
                  <a16:creationId xmlns:a16="http://schemas.microsoft.com/office/drawing/2014/main" id="{FD1BF0B7-41F4-435D-82E3-65D95CE26E0C}"/>
                </a:ext>
              </a:extLst>
            </p:cNvPr>
            <p:cNvSpPr/>
            <p:nvPr/>
          </p:nvSpPr>
          <p:spPr>
            <a:xfrm>
              <a:off x="1085378" y="633319"/>
              <a:ext cx="5591360" cy="5591360"/>
            </a:xfrm>
            <a:custGeom>
              <a:avLst/>
              <a:gdLst/>
              <a:ahLst/>
              <a:cxnLst/>
              <a:rect l="0" t="0" r="0" b="0"/>
              <a:pathLst>
                <a:path>
                  <a:moveTo>
                    <a:pt x="5113231" y="1232099"/>
                  </a:moveTo>
                  <a:arcTo wR="2795680" hR="2795680" stAng="19559621" swAng="15278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E03A1C27-3D41-47EE-B828-3B67B8E0C66C}"/>
                </a:ext>
              </a:extLst>
            </p:cNvPr>
            <p:cNvSpPr/>
            <p:nvPr/>
          </p:nvSpPr>
          <p:spPr>
            <a:xfrm>
              <a:off x="5833791" y="3026138"/>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dirty="0"/>
                <a:t>Terminating Criminal Conduct</a:t>
              </a:r>
            </a:p>
          </p:txBody>
        </p:sp>
      </p:grpSp>
      <p:grpSp>
        <p:nvGrpSpPr>
          <p:cNvPr id="24" name="Group 23">
            <a:extLst>
              <a:ext uri="{FF2B5EF4-FFF2-40B4-BE49-F238E27FC236}">
                <a16:creationId xmlns:a16="http://schemas.microsoft.com/office/drawing/2014/main" id="{EE926B01-6408-4B65-8191-6112FC0F5435}"/>
              </a:ext>
            </a:extLst>
          </p:cNvPr>
          <p:cNvGrpSpPr/>
          <p:nvPr/>
        </p:nvGrpSpPr>
        <p:grpSpPr>
          <a:xfrm>
            <a:off x="5463068" y="633320"/>
            <a:ext cx="5615472" cy="5591360"/>
            <a:chOff x="1085378" y="633319"/>
            <a:chExt cx="5615472" cy="5591360"/>
          </a:xfrm>
        </p:grpSpPr>
        <p:sp>
          <p:nvSpPr>
            <p:cNvPr id="11" name="Freeform: Shape 10">
              <a:extLst>
                <a:ext uri="{FF2B5EF4-FFF2-40B4-BE49-F238E27FC236}">
                  <a16:creationId xmlns:a16="http://schemas.microsoft.com/office/drawing/2014/main" id="{56295FDF-4C63-438C-9EC8-C2531186159A}"/>
                </a:ext>
              </a:extLst>
            </p:cNvPr>
            <p:cNvSpPr/>
            <p:nvPr/>
          </p:nvSpPr>
          <p:spPr>
            <a:xfrm>
              <a:off x="1085378" y="633319"/>
              <a:ext cx="5591360" cy="5591360"/>
            </a:xfrm>
            <a:custGeom>
              <a:avLst/>
              <a:gdLst/>
              <a:ahLst/>
              <a:cxnLst/>
              <a:rect l="0" t="0" r="0" b="0"/>
              <a:pathLst>
                <a:path>
                  <a:moveTo>
                    <a:pt x="5560342" y="3210974"/>
                  </a:moveTo>
                  <a:arcTo wR="2795680" hR="2795680" stAng="512569" swAng="15278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5B35EF04-A454-428C-AD53-85049DB0BAEC}"/>
                </a:ext>
              </a:extLst>
            </p:cNvPr>
            <p:cNvSpPr/>
            <p:nvPr/>
          </p:nvSpPr>
          <p:spPr>
            <a:xfrm>
              <a:off x="5014955" y="5002982"/>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dirty="0"/>
                <a:t>Voluntary Restitution</a:t>
              </a:r>
            </a:p>
          </p:txBody>
        </p:sp>
      </p:grpSp>
      <p:grpSp>
        <p:nvGrpSpPr>
          <p:cNvPr id="25" name="Group 24">
            <a:extLst>
              <a:ext uri="{FF2B5EF4-FFF2-40B4-BE49-F238E27FC236}">
                <a16:creationId xmlns:a16="http://schemas.microsoft.com/office/drawing/2014/main" id="{8942FC0D-E07B-4A1F-81CD-F76EC85420CD}"/>
              </a:ext>
            </a:extLst>
          </p:cNvPr>
          <p:cNvGrpSpPr/>
          <p:nvPr/>
        </p:nvGrpSpPr>
        <p:grpSpPr>
          <a:xfrm>
            <a:off x="5463068" y="633320"/>
            <a:ext cx="5591360" cy="5994222"/>
            <a:chOff x="1085378" y="633319"/>
            <a:chExt cx="5591360" cy="5994222"/>
          </a:xfrm>
        </p:grpSpPr>
        <p:sp>
          <p:nvSpPr>
            <p:cNvPr id="13" name="Freeform: Shape 12">
              <a:extLst>
                <a:ext uri="{FF2B5EF4-FFF2-40B4-BE49-F238E27FC236}">
                  <a16:creationId xmlns:a16="http://schemas.microsoft.com/office/drawing/2014/main" id="{AC0B3DF6-C60E-4435-B619-BB969F59EC59}"/>
                </a:ext>
              </a:extLst>
            </p:cNvPr>
            <p:cNvSpPr/>
            <p:nvPr/>
          </p:nvSpPr>
          <p:spPr>
            <a:xfrm>
              <a:off x="1085378" y="633319"/>
              <a:ext cx="5591360" cy="5591360"/>
            </a:xfrm>
            <a:custGeom>
              <a:avLst/>
              <a:gdLst/>
              <a:ahLst/>
              <a:cxnLst/>
              <a:rect l="0" t="0" r="0" b="0"/>
              <a:pathLst>
                <a:path>
                  <a:moveTo>
                    <a:pt x="4257082" y="5178982"/>
                  </a:moveTo>
                  <a:arcTo wR="2795680" hR="2795680" stAng="3509043" swAng="829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8815C233-EE52-4820-A84F-AA70A5178EAD}"/>
                </a:ext>
              </a:extLst>
            </p:cNvPr>
            <p:cNvSpPr/>
            <p:nvPr/>
          </p:nvSpPr>
          <p:spPr>
            <a:xfrm>
              <a:off x="3038111" y="5821818"/>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dirty="0"/>
                <a:t>Voluntary </a:t>
              </a:r>
              <a:r>
                <a:rPr lang="en-US" b="1" dirty="0"/>
                <a:t>Surrender</a:t>
              </a:r>
              <a:endParaRPr lang="en-US" b="1" kern="1200" dirty="0"/>
            </a:p>
          </p:txBody>
        </p:sp>
      </p:grpSp>
      <p:grpSp>
        <p:nvGrpSpPr>
          <p:cNvPr id="26" name="Group 25">
            <a:extLst>
              <a:ext uri="{FF2B5EF4-FFF2-40B4-BE49-F238E27FC236}">
                <a16:creationId xmlns:a16="http://schemas.microsoft.com/office/drawing/2014/main" id="{AF41F943-117A-43EA-9820-B09D730C3F0E}"/>
              </a:ext>
            </a:extLst>
          </p:cNvPr>
          <p:cNvGrpSpPr/>
          <p:nvPr/>
        </p:nvGrpSpPr>
        <p:grpSpPr>
          <a:xfrm>
            <a:off x="5438956" y="633320"/>
            <a:ext cx="5615472" cy="5591360"/>
            <a:chOff x="1061266" y="633319"/>
            <a:chExt cx="5615472" cy="5591360"/>
          </a:xfrm>
        </p:grpSpPr>
        <p:sp>
          <p:nvSpPr>
            <p:cNvPr id="15" name="Freeform: Shape 14">
              <a:extLst>
                <a:ext uri="{FF2B5EF4-FFF2-40B4-BE49-F238E27FC236}">
                  <a16:creationId xmlns:a16="http://schemas.microsoft.com/office/drawing/2014/main" id="{10C7F59F-49E5-4DDE-8A47-EEFB70166F6F}"/>
                </a:ext>
              </a:extLst>
            </p:cNvPr>
            <p:cNvSpPr/>
            <p:nvPr/>
          </p:nvSpPr>
          <p:spPr>
            <a:xfrm>
              <a:off x="1085378" y="633319"/>
              <a:ext cx="5591360" cy="5591360"/>
            </a:xfrm>
            <a:custGeom>
              <a:avLst/>
              <a:gdLst/>
              <a:ahLst/>
              <a:cxnLst/>
              <a:rect l="0" t="0" r="0" b="0"/>
              <a:pathLst>
                <a:path>
                  <a:moveTo>
                    <a:pt x="1946188" y="5459172"/>
                  </a:moveTo>
                  <a:arcTo wR="2795680" hR="2795680" stAng="6461371" swAng="829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E935EE90-2AB0-4D82-BBDC-00C6BFEE710A}"/>
                </a:ext>
              </a:extLst>
            </p:cNvPr>
            <p:cNvSpPr/>
            <p:nvPr/>
          </p:nvSpPr>
          <p:spPr>
            <a:xfrm>
              <a:off x="1061266" y="5002982"/>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dirty="0"/>
                <a:t>Voluntary Resignation</a:t>
              </a:r>
            </a:p>
          </p:txBody>
        </p:sp>
      </p:grpSp>
      <p:grpSp>
        <p:nvGrpSpPr>
          <p:cNvPr id="27" name="Group 26">
            <a:extLst>
              <a:ext uri="{FF2B5EF4-FFF2-40B4-BE49-F238E27FC236}">
                <a16:creationId xmlns:a16="http://schemas.microsoft.com/office/drawing/2014/main" id="{D80E0FA1-4615-451F-BDDC-F67B554A1422}"/>
              </a:ext>
            </a:extLst>
          </p:cNvPr>
          <p:cNvGrpSpPr/>
          <p:nvPr/>
        </p:nvGrpSpPr>
        <p:grpSpPr>
          <a:xfrm>
            <a:off x="4620121" y="633320"/>
            <a:ext cx="6434307" cy="5591360"/>
            <a:chOff x="242431" y="633319"/>
            <a:chExt cx="6434307" cy="5591360"/>
          </a:xfrm>
        </p:grpSpPr>
        <p:sp>
          <p:nvSpPr>
            <p:cNvPr id="17" name="Freeform: Shape 16">
              <a:extLst>
                <a:ext uri="{FF2B5EF4-FFF2-40B4-BE49-F238E27FC236}">
                  <a16:creationId xmlns:a16="http://schemas.microsoft.com/office/drawing/2014/main" id="{0E6663F0-A9AE-4A9F-8C03-B40A617D7E61}"/>
                </a:ext>
              </a:extLst>
            </p:cNvPr>
            <p:cNvSpPr/>
            <p:nvPr/>
          </p:nvSpPr>
          <p:spPr>
            <a:xfrm>
              <a:off x="1085378" y="633319"/>
              <a:ext cx="5591360" cy="5591360"/>
            </a:xfrm>
            <a:custGeom>
              <a:avLst/>
              <a:gdLst/>
              <a:ahLst/>
              <a:cxnLst/>
              <a:rect l="0" t="0" r="0" b="0"/>
              <a:pathLst>
                <a:path>
                  <a:moveTo>
                    <a:pt x="478128" y="4359260"/>
                  </a:moveTo>
                  <a:arcTo wR="2795680" hR="2795680" stAng="8759621" swAng="15278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8B95C4AB-6C78-4055-8017-AEC9F38D95BB}"/>
                </a:ext>
              </a:extLst>
            </p:cNvPr>
            <p:cNvSpPr/>
            <p:nvPr/>
          </p:nvSpPr>
          <p:spPr>
            <a:xfrm>
              <a:off x="242431" y="3026138"/>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dirty="0"/>
                <a:t>Post-Offense Rehabilitation</a:t>
              </a:r>
            </a:p>
          </p:txBody>
        </p:sp>
      </p:grpSp>
      <p:grpSp>
        <p:nvGrpSpPr>
          <p:cNvPr id="28" name="Group 27">
            <a:extLst>
              <a:ext uri="{FF2B5EF4-FFF2-40B4-BE49-F238E27FC236}">
                <a16:creationId xmlns:a16="http://schemas.microsoft.com/office/drawing/2014/main" id="{AD00B554-9EFA-465A-8F9A-B2B324607DDE}"/>
              </a:ext>
            </a:extLst>
          </p:cNvPr>
          <p:cNvGrpSpPr/>
          <p:nvPr/>
        </p:nvGrpSpPr>
        <p:grpSpPr>
          <a:xfrm>
            <a:off x="5438956" y="633320"/>
            <a:ext cx="5615472" cy="5591360"/>
            <a:chOff x="1061266" y="633319"/>
            <a:chExt cx="5615472" cy="5591360"/>
          </a:xfrm>
        </p:grpSpPr>
        <p:sp>
          <p:nvSpPr>
            <p:cNvPr id="19" name="Freeform: Shape 18">
              <a:extLst>
                <a:ext uri="{FF2B5EF4-FFF2-40B4-BE49-F238E27FC236}">
                  <a16:creationId xmlns:a16="http://schemas.microsoft.com/office/drawing/2014/main" id="{8311B62B-22E4-410D-9F28-23CF31DDB414}"/>
                </a:ext>
              </a:extLst>
            </p:cNvPr>
            <p:cNvSpPr/>
            <p:nvPr/>
          </p:nvSpPr>
          <p:spPr>
            <a:xfrm>
              <a:off x="1085378" y="633319"/>
              <a:ext cx="5591360" cy="5591360"/>
            </a:xfrm>
            <a:custGeom>
              <a:avLst/>
              <a:gdLst/>
              <a:ahLst/>
              <a:cxnLst/>
              <a:rect l="0" t="0" r="0" b="0"/>
              <a:pathLst>
                <a:path>
                  <a:moveTo>
                    <a:pt x="31017" y="2380386"/>
                  </a:moveTo>
                  <a:arcTo wR="2795680" hR="2795680" stAng="11312569" swAng="152781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42ACF981-F960-4DA9-805C-DAC0419878D8}"/>
                </a:ext>
              </a:extLst>
            </p:cNvPr>
            <p:cNvSpPr/>
            <p:nvPr/>
          </p:nvSpPr>
          <p:spPr>
            <a:xfrm>
              <a:off x="1061266" y="1049293"/>
              <a:ext cx="1685895" cy="805723"/>
            </a:xfrm>
            <a:custGeom>
              <a:avLst/>
              <a:gdLst>
                <a:gd name="connsiteX0" fmla="*/ 0 w 1685895"/>
                <a:gd name="connsiteY0" fmla="*/ 0 h 805723"/>
                <a:gd name="connsiteX1" fmla="*/ 1551605 w 1685895"/>
                <a:gd name="connsiteY1" fmla="*/ 0 h 805723"/>
                <a:gd name="connsiteX2" fmla="*/ 1685895 w 1685895"/>
                <a:gd name="connsiteY2" fmla="*/ 134290 h 805723"/>
                <a:gd name="connsiteX3" fmla="*/ 1685895 w 1685895"/>
                <a:gd name="connsiteY3" fmla="*/ 805723 h 805723"/>
                <a:gd name="connsiteX4" fmla="*/ 1685895 w 1685895"/>
                <a:gd name="connsiteY4" fmla="*/ 805723 h 805723"/>
                <a:gd name="connsiteX5" fmla="*/ 134290 w 1685895"/>
                <a:gd name="connsiteY5" fmla="*/ 805723 h 805723"/>
                <a:gd name="connsiteX6" fmla="*/ 0 w 1685895"/>
                <a:gd name="connsiteY6" fmla="*/ 671433 h 805723"/>
                <a:gd name="connsiteX7" fmla="*/ 0 w 1685895"/>
                <a:gd name="connsiteY7" fmla="*/ 0 h 8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895" h="805723">
                  <a:moveTo>
                    <a:pt x="0" y="0"/>
                  </a:moveTo>
                  <a:lnTo>
                    <a:pt x="1551605" y="0"/>
                  </a:lnTo>
                  <a:lnTo>
                    <a:pt x="1685895" y="134290"/>
                  </a:lnTo>
                  <a:lnTo>
                    <a:pt x="1685895" y="805723"/>
                  </a:lnTo>
                  <a:lnTo>
                    <a:pt x="1685895" y="805723"/>
                  </a:lnTo>
                  <a:lnTo>
                    <a:pt x="134290" y="805723"/>
                  </a:lnTo>
                  <a:lnTo>
                    <a:pt x="0" y="67143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3345" tIns="143345" rIns="143345" bIns="143345" numCol="1" spcCol="1270" anchor="ctr" anchorCtr="0">
              <a:noAutofit/>
            </a:bodyPr>
            <a:lstStyle/>
            <a:p>
              <a:pPr marL="0" lvl="0" indent="0" algn="ctr" defTabSz="889000">
                <a:lnSpc>
                  <a:spcPct val="90000"/>
                </a:lnSpc>
                <a:spcBef>
                  <a:spcPct val="0"/>
                </a:spcBef>
                <a:spcAft>
                  <a:spcPct val="35000"/>
                </a:spcAft>
                <a:buNone/>
              </a:pPr>
              <a:r>
                <a:rPr lang="en-US" b="1" kern="1200" dirty="0"/>
                <a:t>Timeliness of Acceptance</a:t>
              </a:r>
            </a:p>
          </p:txBody>
        </p:sp>
        <p:sp>
          <p:nvSpPr>
            <p:cNvPr id="21" name="Freeform: Shape 20">
              <a:extLst>
                <a:ext uri="{FF2B5EF4-FFF2-40B4-BE49-F238E27FC236}">
                  <a16:creationId xmlns:a16="http://schemas.microsoft.com/office/drawing/2014/main" id="{0BF09FBE-13F8-4163-AAC2-DDBD70F20FCA}"/>
                </a:ext>
              </a:extLst>
            </p:cNvPr>
            <p:cNvSpPr/>
            <p:nvPr/>
          </p:nvSpPr>
          <p:spPr>
            <a:xfrm>
              <a:off x="1085378" y="633319"/>
              <a:ext cx="5591360" cy="5591360"/>
            </a:xfrm>
            <a:custGeom>
              <a:avLst/>
              <a:gdLst/>
              <a:ahLst/>
              <a:cxnLst/>
              <a:rect l="0" t="0" r="0" b="0"/>
              <a:pathLst>
                <a:path>
                  <a:moveTo>
                    <a:pt x="1334277" y="412377"/>
                  </a:moveTo>
                  <a:arcTo wR="2795680" hR="2795680" stAng="14309043" swAng="829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10" name="Oval 9">
            <a:extLst>
              <a:ext uri="{FF2B5EF4-FFF2-40B4-BE49-F238E27FC236}">
                <a16:creationId xmlns:a16="http://schemas.microsoft.com/office/drawing/2014/main" id="{6163254C-8648-4084-825F-79A5E608A55E}"/>
              </a:ext>
            </a:extLst>
          </p:cNvPr>
          <p:cNvSpPr/>
          <p:nvPr/>
        </p:nvSpPr>
        <p:spPr>
          <a:xfrm>
            <a:off x="6564437" y="1780767"/>
            <a:ext cx="3387916" cy="3296467"/>
          </a:xfrm>
          <a:prstGeom prst="ellipse">
            <a:avLst/>
          </a:prstGeom>
          <a:solidFill>
            <a:schemeClr val="bg1">
              <a:lumMod val="85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§3E1.1, App. Note 1</a:t>
            </a:r>
          </a:p>
        </p:txBody>
      </p:sp>
      <p:sp>
        <p:nvSpPr>
          <p:cNvPr id="2" name="Title 1">
            <a:extLst>
              <a:ext uri="{FF2B5EF4-FFF2-40B4-BE49-F238E27FC236}">
                <a16:creationId xmlns:a16="http://schemas.microsoft.com/office/drawing/2014/main" id="{84C4BFA2-7AA7-4F54-8ECA-25A3680CD09F}"/>
              </a:ext>
            </a:extLst>
          </p:cNvPr>
          <p:cNvSpPr>
            <a:spLocks noGrp="1"/>
          </p:cNvSpPr>
          <p:nvPr>
            <p:ph type="title"/>
          </p:nvPr>
        </p:nvSpPr>
        <p:spPr>
          <a:xfrm>
            <a:off x="0" y="1855017"/>
            <a:ext cx="4210755" cy="3405605"/>
          </a:xfrm>
        </p:spPr>
        <p:txBody>
          <a:bodyPr>
            <a:noAutofit/>
          </a:bodyPr>
          <a:lstStyle/>
          <a:p>
            <a:pPr algn="r"/>
            <a:r>
              <a:rPr lang="en-US" b="1">
                <a:solidFill>
                  <a:schemeClr val="tx1">
                    <a:lumMod val="75000"/>
                    <a:lumOff val="25000"/>
                  </a:schemeClr>
                </a:solidFill>
                <a:latin typeface="Calibri"/>
                <a:cs typeface="Calibri"/>
              </a:rPr>
              <a:t>What factors should a court consider in granting acceptance?</a:t>
            </a:r>
          </a:p>
        </p:txBody>
      </p:sp>
    </p:spTree>
    <p:extLst>
      <p:ext uri="{BB962C8B-B14F-4D97-AF65-F5344CB8AC3E}">
        <p14:creationId xmlns:p14="http://schemas.microsoft.com/office/powerpoint/2010/main" val="261547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BCA8A9E3-BEE6-4977-B718-E029DF7A22AC}"/>
              </a:ext>
            </a:extLst>
          </p:cNvPr>
          <p:cNvSpPr/>
          <p:nvPr>
            <p:custDataLst>
              <p:tags r:id="rId2"/>
            </p:custDataLst>
          </p:nvPr>
        </p:nvSpPr>
        <p:spPr>
          <a:xfrm>
            <a:off x="7078133" y="1714500"/>
            <a:ext cx="5050367" cy="5143500"/>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472DFF2F-B87A-476B-8D40-93A3B409E4C4}"/>
              </a:ext>
            </a:extLst>
          </p:cNvPr>
          <p:cNvSpPr>
            <a:spLocks noGrp="1"/>
          </p:cNvSpPr>
          <p:nvPr>
            <p:ph type="title"/>
          </p:nvPr>
        </p:nvSpPr>
        <p:spPr>
          <a:xfrm>
            <a:off x="838200" y="365125"/>
            <a:ext cx="6489700" cy="4486274"/>
          </a:xfrm>
        </p:spPr>
        <p:txBody>
          <a:bodyPr>
            <a:normAutofit/>
          </a:bodyPr>
          <a:lstStyle/>
          <a:p>
            <a:pPr algn="l"/>
            <a:r>
              <a:rPr lang="en-US" sz="2800" b="0"/>
              <a:t>The defendant pleaded guilty only to possession of child pornography (CP). The evidence, however, proved that the defendant distributed CP. Is the defendant entitled to acceptance of responsibility if, at sentencing, he affirmatively denies distributing CP? </a:t>
            </a:r>
            <a:br>
              <a:rPr lang="en-US" sz="2800" dirty="0"/>
            </a:br>
            <a:br>
              <a:rPr lang="en-US" sz="2800" dirty="0"/>
            </a:br>
            <a:r>
              <a:rPr lang="en-US" sz="2800" dirty="0"/>
              <a:t>Is the defendant entitled to acceptance?</a:t>
            </a:r>
          </a:p>
        </p:txBody>
      </p:sp>
      <p:sp>
        <p:nvSpPr>
          <p:cNvPr id="3" name="TPAnswers" title="Answer Text">
            <a:extLst>
              <a:ext uri="{FF2B5EF4-FFF2-40B4-BE49-F238E27FC236}">
                <a16:creationId xmlns:a16="http://schemas.microsoft.com/office/drawing/2014/main" id="{4E842A5A-E7A3-4640-A009-36362EE4241C}"/>
              </a:ext>
            </a:extLst>
          </p:cNvPr>
          <p:cNvSpPr>
            <a:spLocks noGrp="1"/>
          </p:cNvSpPr>
          <p:nvPr>
            <p:ph type="body" idx="1"/>
            <p:custDataLst>
              <p:tags r:id="rId3"/>
            </p:custDataLst>
          </p:nvPr>
        </p:nvSpPr>
        <p:spPr>
          <a:xfrm>
            <a:off x="838200" y="4851399"/>
            <a:ext cx="5257800" cy="1325564"/>
          </a:xfrm>
        </p:spPr>
        <p:txBody>
          <a:bodyPr/>
          <a:lstStyle/>
          <a:p>
            <a:pPr marL="514350" indent="-514350">
              <a:buFont typeface="Arial" panose="020B0604020202020204" pitchFamily="34" charset="0"/>
              <a:buAutoNum type="alphaUcPeriod"/>
            </a:pPr>
            <a:r>
              <a:rPr lang="en-US" dirty="0"/>
              <a:t>Yes</a:t>
            </a:r>
          </a:p>
          <a:p>
            <a:pPr marL="514350" indent="-514350">
              <a:buFont typeface="Arial" panose="020B0604020202020204" pitchFamily="34" charset="0"/>
              <a:buAutoNum type="alphaUcPeriod"/>
            </a:pPr>
            <a:r>
              <a:rPr lang="en-US" dirty="0"/>
              <a:t>No</a:t>
            </a:r>
          </a:p>
        </p:txBody>
      </p:sp>
      <p:sp>
        <p:nvSpPr>
          <p:cNvPr id="4" name="TPPolling" title="Polling Shape">
            <a:extLst>
              <a:ext uri="{FF2B5EF4-FFF2-40B4-BE49-F238E27FC236}">
                <a16:creationId xmlns:a16="http://schemas.microsoft.com/office/drawing/2014/main" id="{905F62CD-5F56-4BEB-B089-7971C8C36051}"/>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1" title="Correct Answer Indicator">
            <a:extLst>
              <a:ext uri="{FF2B5EF4-FFF2-40B4-BE49-F238E27FC236}">
                <a16:creationId xmlns:a16="http://schemas.microsoft.com/office/drawing/2014/main" id="{FB304803-E4C5-4ECB-AF21-89DB80EA867B}"/>
              </a:ext>
            </a:extLst>
          </p:cNvPr>
          <p:cNvSpPr/>
          <p:nvPr>
            <p:custDataLst>
              <p:tags r:id="rId4"/>
            </p:custDataLst>
          </p:nvPr>
        </p:nvSpPr>
        <p:spPr>
          <a:xfrm rot="10800000">
            <a:off x="482600" y="5472006"/>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66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b="1" i="1"/>
              <a:t>United States v. </a:t>
            </a:r>
            <a:r>
              <a:rPr lang="en-US" b="1" i="1" err="1"/>
              <a:t>Hennings</a:t>
            </a:r>
            <a:br>
              <a:rPr lang="en-US" sz="4400" b="1" i="1" dirty="0"/>
            </a:br>
            <a:r>
              <a:rPr lang="en-US" sz="2800" b="1" dirty="0">
                <a:solidFill>
                  <a:schemeClr val="accent1"/>
                </a:solidFill>
              </a:rPr>
              <a:t>23 F.4th 820 (8th Cir. 2022)</a:t>
            </a: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932468" y="2005551"/>
            <a:ext cx="10515600" cy="3820213"/>
          </a:xfrm>
        </p:spPr>
        <p:txBody>
          <a:bodyPr>
            <a:normAutofit/>
          </a:bodyPr>
          <a:lstStyle/>
          <a:p>
            <a:pPr marL="0" indent="0">
              <a:buNone/>
            </a:pPr>
            <a:r>
              <a:rPr lang="en-US" sz="3200">
                <a:solidFill>
                  <a:schemeClr val="tx1">
                    <a:lumMod val="75000"/>
                    <a:lumOff val="25000"/>
                  </a:schemeClr>
                </a:solidFill>
              </a:rPr>
              <a:t>The court did not err when it denied acceptance of responsibility where the defendant made frivolous factual objections, claimed that he did not possess or distribute child pornography, and denied sexual conduct that he had previously admitted. </a:t>
            </a:r>
          </a:p>
        </p:txBody>
      </p:sp>
    </p:spTree>
    <p:custDataLst>
      <p:tags r:id="rId1"/>
    </p:custDataLst>
    <p:extLst>
      <p:ext uri="{BB962C8B-B14F-4D97-AF65-F5344CB8AC3E}">
        <p14:creationId xmlns:p14="http://schemas.microsoft.com/office/powerpoint/2010/main" val="364279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b="1" i="1" dirty="0"/>
              <a:t>United States v. Cooper</a:t>
            </a:r>
            <a:br>
              <a:rPr lang="en-US" sz="4400" b="1" i="1" dirty="0"/>
            </a:br>
            <a:r>
              <a:rPr lang="en-US" sz="2800" b="1" dirty="0">
                <a:solidFill>
                  <a:schemeClr val="accent1"/>
                </a:solidFill>
              </a:rPr>
              <a:t>998 F.3d 806 (8th Cir. 2021)</a:t>
            </a: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1885361"/>
            <a:ext cx="10515600" cy="4291602"/>
          </a:xfrm>
        </p:spPr>
        <p:txBody>
          <a:bodyPr>
            <a:normAutofit/>
          </a:bodyPr>
          <a:lstStyle/>
          <a:p>
            <a:pPr marL="0" indent="0">
              <a:buNone/>
            </a:pPr>
            <a:r>
              <a:rPr lang="en-US" sz="3200">
                <a:solidFill>
                  <a:schemeClr val="tx1">
                    <a:lumMod val="75000"/>
                    <a:lumOff val="25000"/>
                  </a:schemeClr>
                </a:solidFill>
              </a:rPr>
              <a:t>A court may deny a 2-level reduction for acceptance under §3E1.1(a) based on a defendant’s pre-plea criminal conduct.</a:t>
            </a:r>
          </a:p>
        </p:txBody>
      </p:sp>
    </p:spTree>
    <p:custDataLst>
      <p:tags r:id="rId1"/>
    </p:custDataLst>
    <p:extLst>
      <p:ext uri="{BB962C8B-B14F-4D97-AF65-F5344CB8AC3E}">
        <p14:creationId xmlns:p14="http://schemas.microsoft.com/office/powerpoint/2010/main" val="212965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B313-0B69-4BB3-9941-35306CB6D9EA}"/>
              </a:ext>
            </a:extLst>
          </p:cNvPr>
          <p:cNvSpPr>
            <a:spLocks noGrp="1"/>
          </p:cNvSpPr>
          <p:nvPr>
            <p:ph type="title"/>
          </p:nvPr>
        </p:nvSpPr>
        <p:spPr/>
        <p:txBody>
          <a:bodyPr/>
          <a:lstStyle/>
          <a:p>
            <a:r>
              <a:rPr lang="en-US">
                <a:solidFill>
                  <a:schemeClr val="tx1">
                    <a:lumMod val="75000"/>
                    <a:lumOff val="25000"/>
                  </a:schemeClr>
                </a:solidFill>
              </a:rPr>
              <a:t>Learning Objectives</a:t>
            </a:r>
          </a:p>
        </p:txBody>
      </p:sp>
      <p:sp>
        <p:nvSpPr>
          <p:cNvPr id="3" name="Text Placeholder 2">
            <a:extLst>
              <a:ext uri="{FF2B5EF4-FFF2-40B4-BE49-F238E27FC236}">
                <a16:creationId xmlns:a16="http://schemas.microsoft.com/office/drawing/2014/main" id="{AEA80882-220E-4874-A594-8FC4725CFFA5}"/>
              </a:ext>
            </a:extLst>
          </p:cNvPr>
          <p:cNvSpPr>
            <a:spLocks noGrp="1"/>
          </p:cNvSpPr>
          <p:nvPr>
            <p:ph type="body" sz="quarter" idx="10"/>
          </p:nvPr>
        </p:nvSpPr>
        <p:spPr/>
        <p:txBody>
          <a:bodyPr/>
          <a:lstStyle/>
          <a:p>
            <a:r>
              <a:rPr lang="en-US">
                <a:solidFill>
                  <a:schemeClr val="tx1">
                    <a:lumMod val="75000"/>
                    <a:lumOff val="25000"/>
                  </a:schemeClr>
                </a:solidFill>
              </a:rPr>
              <a:t>Your active engagement in this session will empower you to:</a:t>
            </a:r>
          </a:p>
        </p:txBody>
      </p:sp>
      <p:sp>
        <p:nvSpPr>
          <p:cNvPr id="4" name="Text Placeholder 3">
            <a:extLst>
              <a:ext uri="{FF2B5EF4-FFF2-40B4-BE49-F238E27FC236}">
                <a16:creationId xmlns:a16="http://schemas.microsoft.com/office/drawing/2014/main" id="{FDC66C09-8D4C-4BE5-914B-C423A937A3C0}"/>
              </a:ext>
            </a:extLst>
          </p:cNvPr>
          <p:cNvSpPr>
            <a:spLocks noGrp="1"/>
          </p:cNvSpPr>
          <p:nvPr>
            <p:ph type="body" sz="quarter" idx="11"/>
          </p:nvPr>
        </p:nvSpPr>
        <p:spPr>
          <a:xfrm>
            <a:off x="838201" y="2790334"/>
            <a:ext cx="10515600" cy="3386630"/>
          </a:xfrm>
        </p:spPr>
        <p:txBody>
          <a:bodyPr vert="horz" lIns="91440" tIns="45720" rIns="91440" bIns="45720" rtlCol="0" anchor="t">
            <a:normAutofit/>
          </a:bodyPr>
          <a:lstStyle/>
          <a:p>
            <a:pPr marL="0" indent="0">
              <a:buNone/>
            </a:pPr>
            <a:r>
              <a:rPr lang="en-US" b="1">
                <a:solidFill>
                  <a:schemeClr val="tx1">
                    <a:lumMod val="75000"/>
                    <a:lumOff val="25000"/>
                  </a:schemeClr>
                </a:solidFill>
              </a:rPr>
              <a:t>Describe </a:t>
            </a:r>
            <a:r>
              <a:rPr lang="en-US">
                <a:solidFill>
                  <a:schemeClr val="tx1">
                    <a:lumMod val="75000"/>
                    <a:lumOff val="25000"/>
                  </a:schemeClr>
                </a:solidFill>
              </a:rPr>
              <a:t>recent Supreme Court decisions on sentencing;</a:t>
            </a:r>
          </a:p>
          <a:p>
            <a:pPr marL="0" indent="0">
              <a:buNone/>
            </a:pPr>
            <a:r>
              <a:rPr lang="en-US" b="1">
                <a:solidFill>
                  <a:schemeClr val="tx1">
                    <a:lumMod val="75000"/>
                    <a:lumOff val="25000"/>
                  </a:schemeClr>
                </a:solidFill>
                <a:ea typeface="+mn-lt"/>
                <a:cs typeface="+mn-lt"/>
              </a:rPr>
              <a:t>Describe</a:t>
            </a:r>
            <a:r>
              <a:rPr lang="en-US">
                <a:solidFill>
                  <a:schemeClr val="tx1">
                    <a:lumMod val="75000"/>
                    <a:lumOff val="25000"/>
                  </a:schemeClr>
                </a:solidFill>
                <a:ea typeface="+mn-lt"/>
                <a:cs typeface="+mn-lt"/>
              </a:rPr>
              <a:t> </a:t>
            </a:r>
            <a:r>
              <a:rPr lang="en-US">
                <a:solidFill>
                  <a:schemeClr val="tx1">
                    <a:lumMod val="75000"/>
                    <a:lumOff val="25000"/>
                  </a:schemeClr>
                </a:solidFill>
              </a:rPr>
              <a:t>recent Eighth Circuit decisions on: </a:t>
            </a:r>
          </a:p>
          <a:p>
            <a:pPr lvl="1"/>
            <a:r>
              <a:rPr lang="en-US" sz="2800">
                <a:solidFill>
                  <a:schemeClr val="tx1">
                    <a:lumMod val="75000"/>
                    <a:lumOff val="25000"/>
                  </a:schemeClr>
                </a:solidFill>
              </a:rPr>
              <a:t>§2B1.1;</a:t>
            </a:r>
          </a:p>
          <a:p>
            <a:pPr lvl="1"/>
            <a:r>
              <a:rPr lang="en-US" sz="2800">
                <a:solidFill>
                  <a:schemeClr val="tx1">
                    <a:lumMod val="75000"/>
                    <a:lumOff val="25000"/>
                  </a:schemeClr>
                </a:solidFill>
              </a:rPr>
              <a:t>§3E1.1;</a:t>
            </a:r>
          </a:p>
          <a:p>
            <a:pPr lvl="1"/>
            <a:r>
              <a:rPr lang="en-US" sz="2800">
                <a:solidFill>
                  <a:schemeClr val="tx1">
                    <a:lumMod val="75000"/>
                    <a:lumOff val="25000"/>
                  </a:schemeClr>
                </a:solidFill>
              </a:rPr>
              <a:t>sentencing procedure; and</a:t>
            </a:r>
          </a:p>
          <a:p>
            <a:pPr lvl="1"/>
            <a:r>
              <a:rPr lang="en-US" sz="2800">
                <a:solidFill>
                  <a:schemeClr val="tx1">
                    <a:lumMod val="75000"/>
                    <a:lumOff val="25000"/>
                  </a:schemeClr>
                </a:solidFill>
              </a:rPr>
              <a:t>supervised release. </a:t>
            </a:r>
          </a:p>
          <a:p>
            <a:endParaRPr lang="en-US">
              <a:solidFill>
                <a:schemeClr val="tx1">
                  <a:lumMod val="75000"/>
                  <a:lumOff val="25000"/>
                </a:schemeClr>
              </a:solidFill>
            </a:endParaRPr>
          </a:p>
          <a:p>
            <a:endParaRPr lang="en-US">
              <a:solidFill>
                <a:schemeClr val="tx1">
                  <a:lumMod val="75000"/>
                  <a:lumOff val="25000"/>
                </a:schemeClr>
              </a:solidFill>
            </a:endParaRPr>
          </a:p>
          <a:p>
            <a:endParaRPr lang="en-US">
              <a:solidFill>
                <a:schemeClr val="tx1">
                  <a:lumMod val="75000"/>
                  <a:lumOff val="25000"/>
                </a:schemeClr>
              </a:solidFill>
            </a:endParaRPr>
          </a:p>
          <a:p>
            <a:endParaRPr lang="en-US">
              <a:solidFill>
                <a:schemeClr val="tx1">
                  <a:lumMod val="75000"/>
                  <a:lumOff val="25000"/>
                </a:schemeClr>
              </a:solidFill>
            </a:endParaRPr>
          </a:p>
          <a:p>
            <a:endParaRPr lang="en-US">
              <a:solidFill>
                <a:schemeClr val="tx1">
                  <a:lumMod val="75000"/>
                  <a:lumOff val="25000"/>
                </a:schemeClr>
              </a:solidFill>
            </a:endParaRPr>
          </a:p>
        </p:txBody>
      </p:sp>
    </p:spTree>
    <p:extLst>
      <p:ext uri="{BB962C8B-B14F-4D97-AF65-F5344CB8AC3E}">
        <p14:creationId xmlns:p14="http://schemas.microsoft.com/office/powerpoint/2010/main" val="46199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626337A5-2B0C-47AF-BE1F-60146E6163E6}"/>
              </a:ext>
            </a:extLst>
          </p:cNvPr>
          <p:cNvSpPr/>
          <p:nvPr>
            <p:custDataLst>
              <p:tags r:id="rId2"/>
            </p:custDataLst>
          </p:nvPr>
        </p:nvSpPr>
        <p:spPr>
          <a:xfrm>
            <a:off x="6032500" y="2506662"/>
            <a:ext cx="6096000" cy="4351338"/>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D3EF472A-761C-4257-8812-53CF01605E57}"/>
              </a:ext>
            </a:extLst>
          </p:cNvPr>
          <p:cNvSpPr>
            <a:spLocks noGrp="1"/>
          </p:cNvSpPr>
          <p:nvPr>
            <p:ph type="title"/>
          </p:nvPr>
        </p:nvSpPr>
        <p:spPr/>
        <p:txBody>
          <a:bodyPr>
            <a:normAutofit fontScale="90000"/>
          </a:bodyPr>
          <a:lstStyle/>
          <a:p>
            <a:r>
              <a:rPr lang="en-US" b="0"/>
              <a:t>Imagine the government agrees to seek acceptance in the plea agreement. Can the government use evidence of pre-plea misconduct to deny acceptance?</a:t>
            </a:r>
          </a:p>
        </p:txBody>
      </p:sp>
      <p:sp>
        <p:nvSpPr>
          <p:cNvPr id="3" name="TPAnswers" title="Answer Text">
            <a:extLst>
              <a:ext uri="{FF2B5EF4-FFF2-40B4-BE49-F238E27FC236}">
                <a16:creationId xmlns:a16="http://schemas.microsoft.com/office/drawing/2014/main" id="{8410FD71-4DA6-45B9-BE5B-31CFD366886F}"/>
              </a:ext>
            </a:extLst>
          </p:cNvPr>
          <p:cNvSpPr>
            <a:spLocks noGrp="1"/>
          </p:cNvSpPr>
          <p:nvPr>
            <p:ph type="body" idx="1"/>
            <p:custDataLst>
              <p:tags r:id="rId3"/>
            </p:custDataLst>
          </p:nvPr>
        </p:nvSpPr>
        <p:spPr>
          <a:xfrm>
            <a:off x="838200" y="2506661"/>
            <a:ext cx="5257800" cy="3670301"/>
          </a:xfrm>
        </p:spPr>
        <p:txBody>
          <a:bodyPr/>
          <a:lstStyle/>
          <a:p>
            <a:pPr marL="514350" indent="-514350">
              <a:buFont typeface="Arial" panose="020B0604020202020204" pitchFamily="34" charset="0"/>
              <a:buAutoNum type="alphaUcPeriod"/>
            </a:pPr>
            <a:r>
              <a:rPr lang="en-US" dirty="0"/>
              <a:t>Yes</a:t>
            </a:r>
          </a:p>
          <a:p>
            <a:pPr marL="514350" indent="-514350">
              <a:buFont typeface="Arial" panose="020B0604020202020204" pitchFamily="34" charset="0"/>
              <a:buAutoNum type="alphaUcPeriod"/>
            </a:pPr>
            <a:r>
              <a:rPr lang="en-US" dirty="0"/>
              <a:t>No</a:t>
            </a:r>
          </a:p>
        </p:txBody>
      </p:sp>
      <p:sp>
        <p:nvSpPr>
          <p:cNvPr id="4" name="TPPolling" title="Polling Shape">
            <a:extLst>
              <a:ext uri="{FF2B5EF4-FFF2-40B4-BE49-F238E27FC236}">
                <a16:creationId xmlns:a16="http://schemas.microsoft.com/office/drawing/2014/main" id="{B23B9CBB-1A0D-4165-98D0-494E0576A0B7}"/>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23BB08F5-0CA5-4BC5-A3F0-8307C20D5F24}"/>
              </a:ext>
            </a:extLst>
          </p:cNvPr>
          <p:cNvSpPr/>
          <p:nvPr>
            <p:custDataLst>
              <p:tags r:id="rId4"/>
            </p:custDataLst>
          </p:nvPr>
        </p:nvSpPr>
        <p:spPr>
          <a:xfrm rot="10800000">
            <a:off x="482600" y="3127268"/>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005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i="1" dirty="0">
                <a:ea typeface="+mj-lt"/>
                <a:cs typeface="+mj-lt"/>
              </a:rPr>
              <a:t>United States v. Collins</a:t>
            </a:r>
            <a:br>
              <a:rPr lang="en-US" sz="4400" b="1" i="1" dirty="0"/>
            </a:br>
            <a:r>
              <a:rPr lang="en-US" sz="2800" dirty="0">
                <a:solidFill>
                  <a:schemeClr val="accent1"/>
                </a:solidFill>
              </a:rPr>
              <a:t>25</a:t>
            </a:r>
            <a:r>
              <a:rPr lang="en-US" sz="2800" b="1" dirty="0">
                <a:solidFill>
                  <a:schemeClr val="accent1"/>
                </a:solidFill>
              </a:rPr>
              <a:t> F.4th </a:t>
            </a:r>
            <a:r>
              <a:rPr lang="en-US" sz="2800" dirty="0">
                <a:solidFill>
                  <a:schemeClr val="accent1"/>
                </a:solidFill>
              </a:rPr>
              <a:t>1097</a:t>
            </a:r>
            <a:r>
              <a:rPr lang="en-US" sz="2800" b="1" dirty="0">
                <a:solidFill>
                  <a:schemeClr val="accent1"/>
                </a:solidFill>
              </a:rPr>
              <a:t> (8th Cir. </a:t>
            </a:r>
            <a:r>
              <a:rPr lang="en-US" sz="2800" dirty="0">
                <a:solidFill>
                  <a:schemeClr val="accent1"/>
                </a:solidFill>
              </a:rPr>
              <a:t>2022</a:t>
            </a:r>
            <a:r>
              <a:rPr lang="en-US" sz="2800" b="1" dirty="0">
                <a:solidFill>
                  <a:schemeClr val="accent1"/>
                </a:solidFill>
              </a:rPr>
              <a:t>)</a:t>
            </a:r>
            <a:endParaRPr lang="en-US" dirty="0">
              <a:solidFill>
                <a:schemeClr val="accent1"/>
              </a:solidFill>
            </a:endParaRP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1885361"/>
            <a:ext cx="10515600" cy="4291602"/>
          </a:xfrm>
        </p:spPr>
        <p:txBody>
          <a:bodyPr vert="horz" lIns="91440" tIns="45720" rIns="91440" bIns="45720" rtlCol="0" anchor="t">
            <a:normAutofit/>
          </a:bodyPr>
          <a:lstStyle/>
          <a:p>
            <a:pPr marL="0" indent="0">
              <a:buNone/>
            </a:pPr>
            <a:r>
              <a:rPr lang="en-US" sz="3200">
                <a:solidFill>
                  <a:schemeClr val="tx1">
                    <a:lumMod val="75000"/>
                    <a:lumOff val="25000"/>
                  </a:schemeClr>
                </a:solidFill>
              </a:rPr>
              <a:t>The</a:t>
            </a:r>
            <a:r>
              <a:rPr lang="en-US" sz="3200">
                <a:solidFill>
                  <a:schemeClr val="tx1">
                    <a:lumMod val="75000"/>
                    <a:lumOff val="25000"/>
                  </a:schemeClr>
                </a:solidFill>
                <a:ea typeface="+mn-lt"/>
                <a:cs typeface="+mn-lt"/>
              </a:rPr>
              <a:t> government breached the plea agreement, in which it agreed to recommend a §3E1.1 adjustment, by using the defendant’s pre-plea conduct to challenge acceptance. </a:t>
            </a:r>
          </a:p>
          <a:p>
            <a:pPr marL="0" indent="0">
              <a:buNone/>
            </a:pPr>
            <a:endParaRPr lang="en-US" sz="3200">
              <a:solidFill>
                <a:schemeClr val="tx1">
                  <a:lumMod val="75000"/>
                  <a:lumOff val="25000"/>
                </a:schemeClr>
              </a:solidFill>
              <a:ea typeface="+mn-lt"/>
              <a:cs typeface="+mn-lt"/>
            </a:endParaRPr>
          </a:p>
          <a:p>
            <a:pPr marL="0" indent="0">
              <a:buNone/>
            </a:pPr>
            <a:r>
              <a:rPr lang="en-US" sz="3200">
                <a:solidFill>
                  <a:schemeClr val="tx1">
                    <a:lumMod val="75000"/>
                    <a:lumOff val="25000"/>
                  </a:schemeClr>
                </a:solidFill>
                <a:ea typeface="+mn-lt"/>
                <a:cs typeface="+mn-lt"/>
              </a:rPr>
              <a:t>The government’s breach is not subject to harmless error review, and the government’s breach here was not cured when the court applied the same guidelines range as the plea agreement.   </a:t>
            </a:r>
            <a:endParaRPr lang="en-US" sz="3200">
              <a:solidFill>
                <a:schemeClr val="tx1">
                  <a:lumMod val="75000"/>
                  <a:lumOff val="25000"/>
                </a:schemeClr>
              </a:solidFill>
              <a:cs typeface="Calibri"/>
            </a:endParaRPr>
          </a:p>
          <a:p>
            <a:pPr marL="0" indent="0">
              <a:buNone/>
            </a:pPr>
            <a:endParaRPr lang="en-US" sz="3200" dirty="0"/>
          </a:p>
        </p:txBody>
      </p:sp>
    </p:spTree>
    <p:custDataLst>
      <p:tags r:id="rId1"/>
    </p:custDataLst>
    <p:extLst>
      <p:ext uri="{BB962C8B-B14F-4D97-AF65-F5344CB8AC3E}">
        <p14:creationId xmlns:p14="http://schemas.microsoft.com/office/powerpoint/2010/main" val="112075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b="1" i="1" dirty="0">
                <a:solidFill>
                  <a:schemeClr val="tx1">
                    <a:lumMod val="75000"/>
                    <a:lumOff val="25000"/>
                  </a:schemeClr>
                </a:solidFill>
              </a:rPr>
              <a:t>United States v. Brown</a:t>
            </a:r>
            <a:br>
              <a:rPr lang="en-US" sz="4400" b="1" i="1" dirty="0"/>
            </a:br>
            <a:r>
              <a:rPr lang="en-US" sz="2800" b="1" dirty="0">
                <a:solidFill>
                  <a:schemeClr val="accent1"/>
                </a:solidFill>
              </a:rPr>
              <a:t> 5 F.4th 913 (8th Cir. 2021).</a:t>
            </a: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1885361"/>
            <a:ext cx="10515600" cy="4291602"/>
          </a:xfrm>
        </p:spPr>
        <p:txBody>
          <a:bodyPr>
            <a:normAutofit/>
          </a:bodyPr>
          <a:lstStyle/>
          <a:p>
            <a:pPr marL="0" indent="0">
              <a:buNone/>
            </a:pPr>
            <a:r>
              <a:rPr lang="en-US" sz="3200" dirty="0">
                <a:solidFill>
                  <a:schemeClr val="tx1">
                    <a:lumMod val="75000"/>
                    <a:lumOff val="25000"/>
                  </a:schemeClr>
                </a:solidFill>
              </a:rPr>
              <a:t>The government breaches a plea agreement by arguing for a higher offense level than that specified in the plea agreement.</a:t>
            </a:r>
          </a:p>
          <a:p>
            <a:pPr marL="0" indent="0">
              <a:buNone/>
            </a:pPr>
            <a:endParaRPr lang="en-US" sz="3200" dirty="0">
              <a:solidFill>
                <a:schemeClr val="tx1">
                  <a:lumMod val="75000"/>
                  <a:lumOff val="25000"/>
                </a:schemeClr>
              </a:solidFill>
            </a:endParaRPr>
          </a:p>
          <a:p>
            <a:pPr marL="0" indent="0">
              <a:buNone/>
            </a:pPr>
            <a:r>
              <a:rPr lang="en-US" sz="3200" dirty="0">
                <a:solidFill>
                  <a:schemeClr val="tx1">
                    <a:lumMod val="75000"/>
                    <a:lumOff val="25000"/>
                  </a:schemeClr>
                </a:solidFill>
              </a:rPr>
              <a:t>Even if the government could cure this type of breach, here, “its halfhearted and begrudging statement that the district court should follow the agreement was not enough.”</a:t>
            </a:r>
          </a:p>
        </p:txBody>
      </p:sp>
    </p:spTree>
    <p:custDataLst>
      <p:tags r:id="rId1"/>
    </p:custDataLst>
    <p:extLst>
      <p:ext uri="{BB962C8B-B14F-4D97-AF65-F5344CB8AC3E}">
        <p14:creationId xmlns:p14="http://schemas.microsoft.com/office/powerpoint/2010/main" val="112663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3410-115D-416E-B74F-EE61FE90E586}"/>
              </a:ext>
            </a:extLst>
          </p:cNvPr>
          <p:cNvSpPr>
            <a:spLocks noGrp="1"/>
          </p:cNvSpPr>
          <p:nvPr>
            <p:ph type="title"/>
          </p:nvPr>
        </p:nvSpPr>
        <p:spPr>
          <a:xfrm>
            <a:off x="838200" y="2766218"/>
            <a:ext cx="10515600" cy="1325563"/>
          </a:xfrm>
        </p:spPr>
        <p:txBody>
          <a:bodyPr>
            <a:normAutofit/>
          </a:bodyPr>
          <a:lstStyle/>
          <a:p>
            <a:r>
              <a:rPr lang="en-US" sz="6600" dirty="0"/>
              <a:t>Supervised Release</a:t>
            </a:r>
          </a:p>
        </p:txBody>
      </p:sp>
    </p:spTree>
    <p:extLst>
      <p:ext uri="{BB962C8B-B14F-4D97-AF65-F5344CB8AC3E}">
        <p14:creationId xmlns:p14="http://schemas.microsoft.com/office/powerpoint/2010/main" val="1232699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2F5E-5878-4FA3-81B1-6867EF1F7C7D}"/>
              </a:ext>
            </a:extLst>
          </p:cNvPr>
          <p:cNvSpPr>
            <a:spLocks noGrp="1"/>
          </p:cNvSpPr>
          <p:nvPr>
            <p:ph type="title"/>
          </p:nvPr>
        </p:nvSpPr>
        <p:spPr/>
        <p:txBody>
          <a:bodyPr/>
          <a:lstStyle/>
          <a:p>
            <a:r>
              <a:rPr lang="en-US" b="1" dirty="0"/>
              <a:t>Mandatory, Standard, &amp; Special Conditions</a:t>
            </a:r>
          </a:p>
        </p:txBody>
      </p:sp>
      <p:sp>
        <p:nvSpPr>
          <p:cNvPr id="3" name="Content Placeholder 2">
            <a:extLst>
              <a:ext uri="{FF2B5EF4-FFF2-40B4-BE49-F238E27FC236}">
                <a16:creationId xmlns:a16="http://schemas.microsoft.com/office/drawing/2014/main" id="{9E9763CA-D530-41B5-BCEE-DAF7C2F9402A}"/>
              </a:ext>
            </a:extLst>
          </p:cNvPr>
          <p:cNvSpPr>
            <a:spLocks noGrp="1"/>
          </p:cNvSpPr>
          <p:nvPr>
            <p:ph idx="1"/>
          </p:nvPr>
        </p:nvSpPr>
        <p:spPr>
          <a:xfrm>
            <a:off x="838200" y="1804416"/>
            <a:ext cx="11014166" cy="4225104"/>
          </a:xfrm>
        </p:spPr>
        <p:txBody>
          <a:bodyPr>
            <a:normAutofit/>
          </a:bodyPr>
          <a:lstStyle/>
          <a:p>
            <a:pPr marL="0" indent="0">
              <a:buNone/>
            </a:pPr>
            <a:r>
              <a:rPr lang="en-US" b="1" dirty="0">
                <a:solidFill>
                  <a:schemeClr val="accent1"/>
                </a:solidFill>
              </a:rPr>
              <a:t>Mandatory Conditions </a:t>
            </a:r>
            <a:r>
              <a:rPr lang="en-US" dirty="0">
                <a:solidFill>
                  <a:schemeClr val="tx1">
                    <a:lumMod val="75000"/>
                    <a:lumOff val="25000"/>
                  </a:schemeClr>
                </a:solidFill>
              </a:rPr>
              <a:t>are statutorily required.</a:t>
            </a:r>
          </a:p>
          <a:p>
            <a:pPr lvl="1"/>
            <a:r>
              <a:rPr lang="en-US" dirty="0">
                <a:solidFill>
                  <a:schemeClr val="tx1">
                    <a:lumMod val="75000"/>
                    <a:lumOff val="25000"/>
                  </a:schemeClr>
                </a:solidFill>
              </a:rPr>
              <a:t>18 U.S.C. § 3583 and §5D1.3(a)</a:t>
            </a:r>
          </a:p>
          <a:p>
            <a:endParaRPr lang="en-US" sz="2000" dirty="0"/>
          </a:p>
          <a:p>
            <a:pPr marL="0" indent="0">
              <a:buNone/>
            </a:pPr>
            <a:r>
              <a:rPr lang="en-US" b="1" dirty="0">
                <a:solidFill>
                  <a:schemeClr val="tx2"/>
                </a:solidFill>
              </a:rPr>
              <a:t>Standard Conditions </a:t>
            </a:r>
            <a:r>
              <a:rPr lang="en-US" dirty="0">
                <a:solidFill>
                  <a:schemeClr val="tx1">
                    <a:lumMod val="75000"/>
                    <a:lumOff val="25000"/>
                  </a:schemeClr>
                </a:solidFill>
              </a:rPr>
              <a:t>are recommended in all cases.</a:t>
            </a:r>
          </a:p>
          <a:p>
            <a:pPr lvl="1"/>
            <a:r>
              <a:rPr lang="en-US" dirty="0">
                <a:solidFill>
                  <a:schemeClr val="tx1">
                    <a:lumMod val="75000"/>
                    <a:lumOff val="25000"/>
                  </a:schemeClr>
                </a:solidFill>
              </a:rPr>
              <a:t>§5D1.3(c)</a:t>
            </a:r>
          </a:p>
          <a:p>
            <a:endParaRPr lang="en-US" sz="2000" dirty="0"/>
          </a:p>
          <a:p>
            <a:pPr marL="0" indent="0">
              <a:buNone/>
            </a:pPr>
            <a:r>
              <a:rPr lang="en-US" b="1" dirty="0">
                <a:solidFill>
                  <a:schemeClr val="tx2"/>
                </a:solidFill>
              </a:rPr>
              <a:t>Special Conditions </a:t>
            </a:r>
            <a:r>
              <a:rPr lang="en-US" dirty="0">
                <a:solidFill>
                  <a:schemeClr val="tx1">
                    <a:lumMod val="75000"/>
                    <a:lumOff val="25000"/>
                  </a:schemeClr>
                </a:solidFill>
              </a:rPr>
              <a:t>are recommended in some cases and circumstances.</a:t>
            </a:r>
          </a:p>
          <a:p>
            <a:pPr lvl="1"/>
            <a:r>
              <a:rPr lang="en-US" dirty="0">
                <a:solidFill>
                  <a:schemeClr val="tx1">
                    <a:lumMod val="75000"/>
                    <a:lumOff val="25000"/>
                  </a:schemeClr>
                </a:solidFill>
              </a:rPr>
              <a:t>§5D1.3(d)</a:t>
            </a:r>
          </a:p>
          <a:p>
            <a:endParaRPr lang="en-US" dirty="0"/>
          </a:p>
          <a:p>
            <a:endParaRPr lang="en-US" dirty="0"/>
          </a:p>
          <a:p>
            <a:endParaRPr lang="en-US" dirty="0"/>
          </a:p>
        </p:txBody>
      </p:sp>
    </p:spTree>
    <p:extLst>
      <p:ext uri="{BB962C8B-B14F-4D97-AF65-F5344CB8AC3E}">
        <p14:creationId xmlns:p14="http://schemas.microsoft.com/office/powerpoint/2010/main" val="63015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2F5E-5878-4FA3-81B1-6867EF1F7C7D}"/>
              </a:ext>
            </a:extLst>
          </p:cNvPr>
          <p:cNvSpPr>
            <a:spLocks noGrp="1"/>
          </p:cNvSpPr>
          <p:nvPr>
            <p:ph type="title"/>
          </p:nvPr>
        </p:nvSpPr>
        <p:spPr>
          <a:xfrm>
            <a:off x="1802771" y="319858"/>
            <a:ext cx="8586457" cy="1325563"/>
          </a:xfrm>
        </p:spPr>
        <p:txBody>
          <a:bodyPr/>
          <a:lstStyle/>
          <a:p>
            <a:r>
              <a:rPr lang="en-US" b="1" dirty="0"/>
              <a:t>Requirements for Imposing Discretionary Conditions</a:t>
            </a:r>
          </a:p>
        </p:txBody>
      </p:sp>
      <p:sp>
        <p:nvSpPr>
          <p:cNvPr id="3" name="Content Placeholder 2">
            <a:extLst>
              <a:ext uri="{FF2B5EF4-FFF2-40B4-BE49-F238E27FC236}">
                <a16:creationId xmlns:a16="http://schemas.microsoft.com/office/drawing/2014/main" id="{9E9763CA-D530-41B5-BCEE-DAF7C2F9402A}"/>
              </a:ext>
            </a:extLst>
          </p:cNvPr>
          <p:cNvSpPr>
            <a:spLocks noGrp="1"/>
          </p:cNvSpPr>
          <p:nvPr>
            <p:ph idx="1"/>
          </p:nvPr>
        </p:nvSpPr>
        <p:spPr>
          <a:xfrm>
            <a:off x="838200" y="1865376"/>
            <a:ext cx="10515600" cy="4164144"/>
          </a:xfrm>
        </p:spPr>
        <p:txBody>
          <a:bodyPr>
            <a:normAutofit/>
          </a:bodyPr>
          <a:lstStyle/>
          <a:p>
            <a:pPr marL="0" indent="0">
              <a:buNone/>
            </a:pPr>
            <a:r>
              <a:rPr lang="en-US" b="1" dirty="0">
                <a:solidFill>
                  <a:schemeClr val="accent1"/>
                </a:solidFill>
              </a:rPr>
              <a:t>Reasonably related</a:t>
            </a:r>
            <a:r>
              <a:rPr lang="en-US" dirty="0"/>
              <a:t> </a:t>
            </a:r>
            <a:r>
              <a:rPr lang="en-US" dirty="0">
                <a:solidFill>
                  <a:schemeClr val="tx1">
                    <a:lumMod val="75000"/>
                    <a:lumOff val="25000"/>
                  </a:schemeClr>
                </a:solidFill>
              </a:rPr>
              <a:t>to:</a:t>
            </a:r>
          </a:p>
          <a:p>
            <a:pPr lvl="1"/>
            <a:r>
              <a:rPr lang="en-US" sz="2800" dirty="0">
                <a:solidFill>
                  <a:schemeClr val="tx1">
                    <a:lumMod val="75000"/>
                    <a:lumOff val="25000"/>
                  </a:schemeClr>
                </a:solidFill>
              </a:rPr>
              <a:t>Offense/defendant; and</a:t>
            </a:r>
          </a:p>
          <a:p>
            <a:pPr lvl="1"/>
            <a:r>
              <a:rPr lang="en-US" sz="2800" dirty="0">
                <a:solidFill>
                  <a:schemeClr val="tx1">
                    <a:lumMod val="75000"/>
                    <a:lumOff val="25000"/>
                  </a:schemeClr>
                </a:solidFill>
              </a:rPr>
              <a:t>Specific and general deterrence and rehabilitation.</a:t>
            </a:r>
          </a:p>
          <a:p>
            <a:endParaRPr lang="en-US" dirty="0"/>
          </a:p>
          <a:p>
            <a:pPr marL="0" indent="0">
              <a:buNone/>
            </a:pPr>
            <a:r>
              <a:rPr lang="en-US" b="1" dirty="0">
                <a:solidFill>
                  <a:schemeClr val="accent2"/>
                </a:solidFill>
              </a:rPr>
              <a:t>No greater deprivation of liberty </a:t>
            </a:r>
            <a:r>
              <a:rPr lang="en-US" dirty="0">
                <a:solidFill>
                  <a:schemeClr val="tx1">
                    <a:lumMod val="75000"/>
                    <a:lumOff val="25000"/>
                  </a:schemeClr>
                </a:solidFill>
              </a:rPr>
              <a:t>than reasonably necessary.</a:t>
            </a:r>
          </a:p>
          <a:p>
            <a:endParaRPr lang="en-US" dirty="0"/>
          </a:p>
        </p:txBody>
      </p:sp>
    </p:spTree>
    <p:extLst>
      <p:ext uri="{BB962C8B-B14F-4D97-AF65-F5344CB8AC3E}">
        <p14:creationId xmlns:p14="http://schemas.microsoft.com/office/powerpoint/2010/main" val="97391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b="1" i="1" dirty="0"/>
              <a:t>United States v. Sterling</a:t>
            </a:r>
            <a:br>
              <a:rPr lang="en-US" b="1" i="1" dirty="0"/>
            </a:br>
            <a:r>
              <a:rPr lang="en-US" sz="2800" b="1" dirty="0">
                <a:solidFill>
                  <a:schemeClr val="accent1"/>
                </a:solidFill>
              </a:rPr>
              <a:t>959 F.3d 855 (8th Cir. 2020)</a:t>
            </a: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1885361"/>
            <a:ext cx="10515600" cy="4291602"/>
          </a:xfrm>
        </p:spPr>
        <p:txBody>
          <a:bodyPr>
            <a:normAutofit/>
          </a:bodyPr>
          <a:lstStyle/>
          <a:p>
            <a:pPr marL="0" indent="0">
              <a:buNone/>
            </a:pPr>
            <a:r>
              <a:rPr lang="en-US" sz="3200">
                <a:solidFill>
                  <a:schemeClr val="tx1">
                    <a:lumMod val="75000"/>
                    <a:lumOff val="25000"/>
                  </a:schemeClr>
                </a:solidFill>
              </a:rPr>
              <a:t>A condition of supervised release that required the defendant to disclose “any” financial information requested by the probation office, including unexpected financial gains, was vague and overbroad.</a:t>
            </a:r>
          </a:p>
        </p:txBody>
      </p:sp>
    </p:spTree>
    <p:custDataLst>
      <p:tags r:id="rId1"/>
    </p:custDataLst>
    <p:extLst>
      <p:ext uri="{BB962C8B-B14F-4D97-AF65-F5344CB8AC3E}">
        <p14:creationId xmlns:p14="http://schemas.microsoft.com/office/powerpoint/2010/main" val="2081751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b="1"/>
              <a:t>Revocation of Supervised Release</a:t>
            </a:r>
            <a:br>
              <a:rPr lang="en-US" sz="4400" b="1" i="1" dirty="0"/>
            </a:br>
            <a:r>
              <a:rPr lang="en-US" sz="2800" b="1" dirty="0">
                <a:solidFill>
                  <a:schemeClr val="accent1"/>
                </a:solidFill>
              </a:rPr>
              <a:t>18 U.S.C. § 3583(e)(3)</a:t>
            </a: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1885361"/>
            <a:ext cx="10515600" cy="4291602"/>
          </a:xfrm>
        </p:spPr>
        <p:txBody>
          <a:bodyPr>
            <a:normAutofit/>
          </a:bodyPr>
          <a:lstStyle/>
          <a:p>
            <a:pPr marL="0" indent="0">
              <a:buNone/>
            </a:pPr>
            <a:r>
              <a:rPr lang="en-US" sz="3200">
                <a:solidFill>
                  <a:schemeClr val="tx1">
                    <a:lumMod val="75000"/>
                    <a:lumOff val="25000"/>
                  </a:schemeClr>
                </a:solidFill>
              </a:rPr>
              <a:t>The court may, after considering the factors set forth in            § 3553(a)(1), (a)(2)(B), (a)(2)(C), (a)(2)(D), (a)(4), (a)(5), (a)(6), and (a)(7) . . . revoke a term of supervised release.</a:t>
            </a:r>
          </a:p>
          <a:p>
            <a:pPr marL="0" indent="0">
              <a:buNone/>
            </a:pPr>
            <a:endParaRPr lang="en-US" sz="3200">
              <a:solidFill>
                <a:schemeClr val="tx1">
                  <a:lumMod val="75000"/>
                  <a:lumOff val="25000"/>
                </a:schemeClr>
              </a:solidFill>
            </a:endParaRPr>
          </a:p>
          <a:p>
            <a:pPr marL="0" indent="0">
              <a:buNone/>
            </a:pPr>
            <a:r>
              <a:rPr lang="en-US" sz="3200">
                <a:solidFill>
                  <a:schemeClr val="tx1">
                    <a:lumMod val="75000"/>
                    <a:lumOff val="25000"/>
                  </a:schemeClr>
                </a:solidFill>
              </a:rPr>
              <a:t>The statute does not reference “seriousness of the offense, to promote respect for the law, and to provide just punishment.”</a:t>
            </a:r>
          </a:p>
        </p:txBody>
      </p:sp>
    </p:spTree>
    <p:custDataLst>
      <p:tags r:id="rId1"/>
    </p:custDataLst>
    <p:extLst>
      <p:ext uri="{BB962C8B-B14F-4D97-AF65-F5344CB8AC3E}">
        <p14:creationId xmlns:p14="http://schemas.microsoft.com/office/powerpoint/2010/main" val="2381811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2ED38292-DAF0-44F1-9DE2-00DEF2889BF0}"/>
              </a:ext>
            </a:extLst>
          </p:cNvPr>
          <p:cNvSpPr/>
          <p:nvPr>
            <p:custDataLst>
              <p:tags r:id="rId2"/>
            </p:custDataLst>
          </p:nvPr>
        </p:nvSpPr>
        <p:spPr>
          <a:xfrm>
            <a:off x="6032500" y="2356700"/>
            <a:ext cx="6096000" cy="4501299"/>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95092FE3-1727-4EA9-96DC-50409356AF28}"/>
              </a:ext>
            </a:extLst>
          </p:cNvPr>
          <p:cNvSpPr>
            <a:spLocks noGrp="1"/>
          </p:cNvSpPr>
          <p:nvPr>
            <p:ph type="title"/>
          </p:nvPr>
        </p:nvSpPr>
        <p:spPr>
          <a:xfrm>
            <a:off x="906638" y="469955"/>
            <a:ext cx="10378723" cy="1325563"/>
          </a:xfrm>
        </p:spPr>
        <p:txBody>
          <a:bodyPr>
            <a:normAutofit fontScale="90000"/>
          </a:bodyPr>
          <a:lstStyle/>
          <a:p>
            <a:pPr algn="l"/>
            <a:r>
              <a:rPr lang="en-US" b="0"/>
              <a:t>In determining whether the revoke a defendant’s supervise release and impose a term of imprisonment, a court . . .</a:t>
            </a:r>
          </a:p>
        </p:txBody>
      </p:sp>
      <p:sp>
        <p:nvSpPr>
          <p:cNvPr id="3" name="TPAnswers" title="Answer Text">
            <a:extLst>
              <a:ext uri="{FF2B5EF4-FFF2-40B4-BE49-F238E27FC236}">
                <a16:creationId xmlns:a16="http://schemas.microsoft.com/office/drawing/2014/main" id="{C3796E19-9B6A-44FA-8160-0613C3F2A7E5}"/>
              </a:ext>
            </a:extLst>
          </p:cNvPr>
          <p:cNvSpPr>
            <a:spLocks noGrp="1"/>
          </p:cNvSpPr>
          <p:nvPr>
            <p:ph type="body" idx="1"/>
            <p:custDataLst>
              <p:tags r:id="rId3"/>
            </p:custDataLst>
          </p:nvPr>
        </p:nvSpPr>
        <p:spPr>
          <a:xfrm>
            <a:off x="405353" y="2356701"/>
            <a:ext cx="5690647" cy="3820262"/>
          </a:xfrm>
        </p:spPr>
        <p:txBody>
          <a:bodyPr/>
          <a:lstStyle/>
          <a:p>
            <a:pPr marL="514350" indent="-514350">
              <a:buFont typeface="Arial" panose="020B0604020202020204" pitchFamily="34" charset="0"/>
              <a:buAutoNum type="alphaUcPeriod"/>
            </a:pPr>
            <a:r>
              <a:rPr lang="en-US">
                <a:solidFill>
                  <a:schemeClr val="tx1">
                    <a:lumMod val="75000"/>
                    <a:lumOff val="25000"/>
                  </a:schemeClr>
                </a:solidFill>
              </a:rPr>
              <a:t>Must consider § 3553(a)(2)(A)</a:t>
            </a:r>
          </a:p>
          <a:p>
            <a:pPr marL="514350" indent="-514350">
              <a:buFont typeface="Arial" panose="020B0604020202020204" pitchFamily="34" charset="0"/>
              <a:buAutoNum type="alphaUcPeriod"/>
            </a:pPr>
            <a:r>
              <a:rPr lang="en-US">
                <a:solidFill>
                  <a:schemeClr val="tx1">
                    <a:lumMod val="75000"/>
                    <a:lumOff val="25000"/>
                  </a:schemeClr>
                </a:solidFill>
              </a:rPr>
              <a:t>May consider § 3553(a)(2)(A)</a:t>
            </a:r>
          </a:p>
          <a:p>
            <a:pPr marL="514350" indent="-514350">
              <a:buFont typeface="Arial" panose="020B0604020202020204" pitchFamily="34" charset="0"/>
              <a:buAutoNum type="alphaUcPeriod"/>
            </a:pPr>
            <a:r>
              <a:rPr lang="en-US">
                <a:solidFill>
                  <a:schemeClr val="tx1">
                    <a:lumMod val="75000"/>
                    <a:lumOff val="25000"/>
                  </a:schemeClr>
                </a:solidFill>
              </a:rPr>
              <a:t>May not consider § 3553(a)(2)(A)</a:t>
            </a:r>
          </a:p>
        </p:txBody>
      </p:sp>
      <p:sp>
        <p:nvSpPr>
          <p:cNvPr id="4" name="TPPolling" title="Polling Shape">
            <a:extLst>
              <a:ext uri="{FF2B5EF4-FFF2-40B4-BE49-F238E27FC236}">
                <a16:creationId xmlns:a16="http://schemas.microsoft.com/office/drawing/2014/main" id="{C98527B6-D6FE-4911-8FF2-95DC84C76BAA}"/>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0F3F7202-2EFE-4A5D-A1F5-1EE1EF7E0F24}"/>
              </a:ext>
            </a:extLst>
          </p:cNvPr>
          <p:cNvSpPr/>
          <p:nvPr>
            <p:custDataLst>
              <p:tags r:id="rId4"/>
            </p:custDataLst>
          </p:nvPr>
        </p:nvSpPr>
        <p:spPr>
          <a:xfrm rot="10800000">
            <a:off x="49753" y="2977308"/>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3496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b="1" i="1" dirty="0"/>
              <a:t>United States v. Porter</a:t>
            </a:r>
            <a:br>
              <a:rPr lang="en-US" sz="4400" b="1" i="1" dirty="0"/>
            </a:br>
            <a:r>
              <a:rPr lang="en-US" sz="2800" b="1" dirty="0">
                <a:solidFill>
                  <a:schemeClr val="accent1"/>
                </a:solidFill>
              </a:rPr>
              <a:t>974 F.3d 905 (8th Cir. 2020)</a:t>
            </a: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1885361"/>
            <a:ext cx="10515600" cy="4291602"/>
          </a:xfrm>
        </p:spPr>
        <p:txBody>
          <a:bodyPr>
            <a:normAutofit/>
          </a:bodyPr>
          <a:lstStyle/>
          <a:p>
            <a:pPr marL="0" indent="0">
              <a:buNone/>
            </a:pPr>
            <a:r>
              <a:rPr lang="en-US" sz="3200">
                <a:solidFill>
                  <a:schemeClr val="tx1">
                    <a:lumMod val="75000"/>
                    <a:lumOff val="25000"/>
                  </a:schemeClr>
                </a:solidFill>
              </a:rPr>
              <a:t>The court did not give undue weight to an impermissible sentencing factor, that is, respect for the law, in revoking the defendant’s supervised release.</a:t>
            </a:r>
          </a:p>
        </p:txBody>
      </p:sp>
    </p:spTree>
    <p:custDataLst>
      <p:tags r:id="rId1"/>
    </p:custDataLst>
    <p:extLst>
      <p:ext uri="{BB962C8B-B14F-4D97-AF65-F5344CB8AC3E}">
        <p14:creationId xmlns:p14="http://schemas.microsoft.com/office/powerpoint/2010/main" val="179454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Chart">
            <a:extLst>
              <a:ext uri="{FF2B5EF4-FFF2-40B4-BE49-F238E27FC236}">
                <a16:creationId xmlns:a16="http://schemas.microsoft.com/office/drawing/2014/main" id="{CEB4A5C4-A114-4301-834F-CF914C2943FC}"/>
              </a:ext>
            </a:extLst>
          </p:cNvPr>
          <p:cNvSpPr/>
          <p:nvPr>
            <p:custDataLst>
              <p:tags r:id="rId2"/>
            </p:custDataLst>
          </p:nvPr>
        </p:nvSpPr>
        <p:spPr>
          <a:xfrm>
            <a:off x="6032500" y="1714500"/>
            <a:ext cx="6096000" cy="5143500"/>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PQuestion" title="Question Text">
            <a:extLst>
              <a:ext uri="{FF2B5EF4-FFF2-40B4-BE49-F238E27FC236}">
                <a16:creationId xmlns:a16="http://schemas.microsoft.com/office/drawing/2014/main" id="{A8798D38-39A7-487D-BBD5-690B3406BE7A}"/>
              </a:ext>
            </a:extLst>
          </p:cNvPr>
          <p:cNvSpPr>
            <a:spLocks noGrp="1"/>
          </p:cNvSpPr>
          <p:nvPr>
            <p:ph type="title"/>
          </p:nvPr>
        </p:nvSpPr>
        <p:spPr/>
        <p:txBody>
          <a:bodyPr/>
          <a:lstStyle/>
          <a:p>
            <a:r>
              <a:rPr lang="en-US" b="0"/>
              <a:t>Which of the following cases were NOT heard during the October Term 2021?</a:t>
            </a:r>
          </a:p>
        </p:txBody>
      </p:sp>
      <p:sp>
        <p:nvSpPr>
          <p:cNvPr id="3" name="TPAnswers" title="Answer Text">
            <a:extLst>
              <a:ext uri="{FF2B5EF4-FFF2-40B4-BE49-F238E27FC236}">
                <a16:creationId xmlns:a16="http://schemas.microsoft.com/office/drawing/2014/main" id="{6ABDCEBE-0111-41CF-BCEF-7ABC639B6F78}"/>
              </a:ext>
            </a:extLst>
          </p:cNvPr>
          <p:cNvSpPr>
            <a:spLocks noGrp="1"/>
          </p:cNvSpPr>
          <p:nvPr>
            <p:ph type="body" idx="1"/>
            <p:custDataLst>
              <p:tags r:id="rId3"/>
            </p:custDataLst>
          </p:nvPr>
        </p:nvSpPr>
        <p:spPr>
          <a:xfrm>
            <a:off x="838200" y="1825625"/>
            <a:ext cx="5257800" cy="4351338"/>
          </a:xfrm>
        </p:spPr>
        <p:txBody>
          <a:bodyPr/>
          <a:lstStyle/>
          <a:p>
            <a:pPr marL="514350" indent="-514350">
              <a:buFont typeface="Arial" panose="020B0604020202020204" pitchFamily="34" charset="0"/>
              <a:buAutoNum type="alphaUcPeriod"/>
            </a:pPr>
            <a:r>
              <a:rPr lang="en-US" i="1">
                <a:solidFill>
                  <a:schemeClr val="tx1">
                    <a:lumMod val="75000"/>
                    <a:lumOff val="25000"/>
                  </a:schemeClr>
                </a:solidFill>
              </a:rPr>
              <a:t>Borden</a:t>
            </a:r>
          </a:p>
          <a:p>
            <a:pPr marL="514350" indent="-514350">
              <a:buFont typeface="Arial" panose="020B0604020202020204" pitchFamily="34" charset="0"/>
              <a:buAutoNum type="alphaUcPeriod"/>
            </a:pPr>
            <a:r>
              <a:rPr lang="en-US" i="1">
                <a:solidFill>
                  <a:schemeClr val="tx1">
                    <a:lumMod val="75000"/>
                    <a:lumOff val="25000"/>
                  </a:schemeClr>
                </a:solidFill>
              </a:rPr>
              <a:t>Wooden</a:t>
            </a:r>
          </a:p>
          <a:p>
            <a:pPr marL="514350" indent="-514350">
              <a:buFont typeface="Arial" panose="020B0604020202020204" pitchFamily="34" charset="0"/>
              <a:buAutoNum type="alphaUcPeriod"/>
            </a:pPr>
            <a:r>
              <a:rPr lang="en-US" i="1">
                <a:solidFill>
                  <a:schemeClr val="tx1">
                    <a:lumMod val="75000"/>
                    <a:lumOff val="25000"/>
                  </a:schemeClr>
                </a:solidFill>
              </a:rPr>
              <a:t>Taylor</a:t>
            </a:r>
          </a:p>
          <a:p>
            <a:pPr marL="514350" indent="-514350">
              <a:buFont typeface="Arial" panose="020B0604020202020204" pitchFamily="34" charset="0"/>
              <a:buAutoNum type="alphaUcPeriod"/>
            </a:pPr>
            <a:r>
              <a:rPr lang="en-US" i="1">
                <a:solidFill>
                  <a:schemeClr val="tx1">
                    <a:lumMod val="75000"/>
                    <a:lumOff val="25000"/>
                  </a:schemeClr>
                </a:solidFill>
              </a:rPr>
              <a:t>Concepcion</a:t>
            </a:r>
          </a:p>
        </p:txBody>
      </p:sp>
      <p:sp>
        <p:nvSpPr>
          <p:cNvPr id="4" name="TPPolling" title="Polling Shape">
            <a:extLst>
              <a:ext uri="{FF2B5EF4-FFF2-40B4-BE49-F238E27FC236}">
                <a16:creationId xmlns:a16="http://schemas.microsoft.com/office/drawing/2014/main" id="{76D46D88-6DA9-454D-A309-7A555F31A4AE}"/>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title="Correct Answer Indicator">
            <a:extLst>
              <a:ext uri="{FF2B5EF4-FFF2-40B4-BE49-F238E27FC236}">
                <a16:creationId xmlns:a16="http://schemas.microsoft.com/office/drawing/2014/main" id="{B5C6F885-D1CA-44DC-BF95-BBC0A448755A}"/>
              </a:ext>
            </a:extLst>
          </p:cNvPr>
          <p:cNvSpPr/>
          <p:nvPr>
            <p:custDataLst>
              <p:tags r:id="rId4"/>
            </p:custDataLst>
          </p:nvPr>
        </p:nvSpPr>
        <p:spPr>
          <a:xfrm rot="10800000">
            <a:off x="563880" y="1871345"/>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022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B313-0B69-4BB3-9941-35306CB6D9EA}"/>
              </a:ext>
            </a:extLst>
          </p:cNvPr>
          <p:cNvSpPr>
            <a:spLocks noGrp="1"/>
          </p:cNvSpPr>
          <p:nvPr>
            <p:ph type="title"/>
          </p:nvPr>
        </p:nvSpPr>
        <p:spPr/>
        <p:txBody>
          <a:bodyPr/>
          <a:lstStyle/>
          <a:p>
            <a:r>
              <a:rPr lang="en-US">
                <a:solidFill>
                  <a:schemeClr val="tx1">
                    <a:lumMod val="75000"/>
                    <a:lumOff val="25000"/>
                  </a:schemeClr>
                </a:solidFill>
              </a:rPr>
              <a:t>Learning Outcomes</a:t>
            </a:r>
          </a:p>
        </p:txBody>
      </p:sp>
      <p:sp>
        <p:nvSpPr>
          <p:cNvPr id="3" name="Text Placeholder 2">
            <a:extLst>
              <a:ext uri="{FF2B5EF4-FFF2-40B4-BE49-F238E27FC236}">
                <a16:creationId xmlns:a16="http://schemas.microsoft.com/office/drawing/2014/main" id="{AEA80882-220E-4874-A594-8FC4725CFFA5}"/>
              </a:ext>
            </a:extLst>
          </p:cNvPr>
          <p:cNvSpPr>
            <a:spLocks noGrp="1"/>
          </p:cNvSpPr>
          <p:nvPr>
            <p:ph type="body" sz="quarter" idx="10"/>
          </p:nvPr>
        </p:nvSpPr>
        <p:spPr/>
        <p:txBody>
          <a:bodyPr/>
          <a:lstStyle/>
          <a:p>
            <a:r>
              <a:rPr lang="en-US">
                <a:solidFill>
                  <a:schemeClr val="tx1">
                    <a:lumMod val="75000"/>
                    <a:lumOff val="25000"/>
                  </a:schemeClr>
                </a:solidFill>
              </a:rPr>
              <a:t>You should now be able to: </a:t>
            </a:r>
          </a:p>
        </p:txBody>
      </p:sp>
      <p:sp>
        <p:nvSpPr>
          <p:cNvPr id="4" name="Text Placeholder 3">
            <a:extLst>
              <a:ext uri="{FF2B5EF4-FFF2-40B4-BE49-F238E27FC236}">
                <a16:creationId xmlns:a16="http://schemas.microsoft.com/office/drawing/2014/main" id="{FDC66C09-8D4C-4BE5-914B-C423A937A3C0}"/>
              </a:ext>
            </a:extLst>
          </p:cNvPr>
          <p:cNvSpPr>
            <a:spLocks noGrp="1"/>
          </p:cNvSpPr>
          <p:nvPr>
            <p:ph type="body" sz="quarter" idx="11"/>
          </p:nvPr>
        </p:nvSpPr>
        <p:spPr>
          <a:xfrm>
            <a:off x="838201" y="2790334"/>
            <a:ext cx="10515600" cy="3386630"/>
          </a:xfrm>
        </p:spPr>
        <p:txBody>
          <a:bodyPr vert="horz" lIns="91440" tIns="45720" rIns="91440" bIns="45720" rtlCol="0" anchor="t">
            <a:normAutofit/>
          </a:bodyPr>
          <a:lstStyle/>
          <a:p>
            <a:pPr marL="0" indent="0">
              <a:buNone/>
            </a:pPr>
            <a:r>
              <a:rPr lang="en-US" b="1">
                <a:solidFill>
                  <a:schemeClr val="tx1">
                    <a:lumMod val="75000"/>
                    <a:lumOff val="25000"/>
                  </a:schemeClr>
                </a:solidFill>
              </a:rPr>
              <a:t>Describe </a:t>
            </a:r>
            <a:r>
              <a:rPr lang="en-US">
                <a:solidFill>
                  <a:schemeClr val="tx1">
                    <a:lumMod val="75000"/>
                    <a:lumOff val="25000"/>
                  </a:schemeClr>
                </a:solidFill>
              </a:rPr>
              <a:t>recent Supreme Court decisions on sentencing;</a:t>
            </a:r>
          </a:p>
          <a:p>
            <a:pPr marL="0" indent="0">
              <a:buNone/>
            </a:pPr>
            <a:r>
              <a:rPr lang="en-US" b="1">
                <a:solidFill>
                  <a:schemeClr val="tx1">
                    <a:lumMod val="75000"/>
                    <a:lumOff val="25000"/>
                  </a:schemeClr>
                </a:solidFill>
                <a:ea typeface="+mn-lt"/>
                <a:cs typeface="+mn-lt"/>
              </a:rPr>
              <a:t>Describe</a:t>
            </a:r>
            <a:r>
              <a:rPr lang="en-US">
                <a:solidFill>
                  <a:schemeClr val="tx1">
                    <a:lumMod val="75000"/>
                    <a:lumOff val="25000"/>
                  </a:schemeClr>
                </a:solidFill>
                <a:ea typeface="+mn-lt"/>
                <a:cs typeface="+mn-lt"/>
              </a:rPr>
              <a:t> </a:t>
            </a:r>
            <a:r>
              <a:rPr lang="en-US">
                <a:solidFill>
                  <a:schemeClr val="tx1">
                    <a:lumMod val="75000"/>
                    <a:lumOff val="25000"/>
                  </a:schemeClr>
                </a:solidFill>
              </a:rPr>
              <a:t>recent Eighth Circuit decisions on: </a:t>
            </a:r>
          </a:p>
          <a:p>
            <a:pPr lvl="1"/>
            <a:r>
              <a:rPr lang="en-US" sz="2800">
                <a:solidFill>
                  <a:schemeClr val="tx1">
                    <a:lumMod val="75000"/>
                    <a:lumOff val="25000"/>
                  </a:schemeClr>
                </a:solidFill>
              </a:rPr>
              <a:t>§2B1.1;</a:t>
            </a:r>
          </a:p>
          <a:p>
            <a:pPr lvl="1"/>
            <a:r>
              <a:rPr lang="en-US" sz="2800">
                <a:solidFill>
                  <a:schemeClr val="tx1">
                    <a:lumMod val="75000"/>
                    <a:lumOff val="25000"/>
                  </a:schemeClr>
                </a:solidFill>
              </a:rPr>
              <a:t>§3E1.1;</a:t>
            </a:r>
          </a:p>
          <a:p>
            <a:pPr lvl="1"/>
            <a:r>
              <a:rPr lang="en-US" sz="2800">
                <a:solidFill>
                  <a:schemeClr val="tx1">
                    <a:lumMod val="75000"/>
                    <a:lumOff val="25000"/>
                  </a:schemeClr>
                </a:solidFill>
              </a:rPr>
              <a:t>sentencing procedure; and</a:t>
            </a:r>
          </a:p>
          <a:p>
            <a:pPr lvl="1"/>
            <a:r>
              <a:rPr lang="en-US" sz="2800">
                <a:solidFill>
                  <a:schemeClr val="tx1">
                    <a:lumMod val="75000"/>
                    <a:lumOff val="25000"/>
                  </a:schemeClr>
                </a:solidFill>
              </a:rPr>
              <a:t>supervised release. </a:t>
            </a:r>
          </a:p>
          <a:p>
            <a:endParaRPr lang="en-US">
              <a:solidFill>
                <a:schemeClr val="tx1">
                  <a:lumMod val="75000"/>
                  <a:lumOff val="25000"/>
                </a:schemeClr>
              </a:solidFill>
            </a:endParaRPr>
          </a:p>
          <a:p>
            <a:endParaRPr lang="en-US">
              <a:solidFill>
                <a:schemeClr val="tx1">
                  <a:lumMod val="75000"/>
                  <a:lumOff val="25000"/>
                </a:schemeClr>
              </a:solidFill>
            </a:endParaRPr>
          </a:p>
          <a:p>
            <a:endParaRPr lang="en-US">
              <a:solidFill>
                <a:schemeClr val="tx1">
                  <a:lumMod val="75000"/>
                  <a:lumOff val="25000"/>
                </a:schemeClr>
              </a:solidFill>
            </a:endParaRPr>
          </a:p>
          <a:p>
            <a:endParaRPr lang="en-US">
              <a:solidFill>
                <a:schemeClr val="tx1">
                  <a:lumMod val="75000"/>
                  <a:lumOff val="25000"/>
                </a:schemeClr>
              </a:solidFill>
            </a:endParaRPr>
          </a:p>
          <a:p>
            <a:endParaRPr lang="en-US">
              <a:solidFill>
                <a:schemeClr val="tx1">
                  <a:lumMod val="75000"/>
                  <a:lumOff val="25000"/>
                </a:schemeClr>
              </a:solidFill>
            </a:endParaRPr>
          </a:p>
        </p:txBody>
      </p:sp>
    </p:spTree>
    <p:extLst>
      <p:ext uri="{BB962C8B-B14F-4D97-AF65-F5344CB8AC3E}">
        <p14:creationId xmlns:p14="http://schemas.microsoft.com/office/powerpoint/2010/main" val="371448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7287-37D1-4A9B-A4BF-EA40C0B83892}"/>
              </a:ext>
            </a:extLst>
          </p:cNvPr>
          <p:cNvSpPr>
            <a:spLocks noGrp="1"/>
          </p:cNvSpPr>
          <p:nvPr>
            <p:ph type="title"/>
          </p:nvPr>
        </p:nvSpPr>
        <p:spPr/>
        <p:txBody>
          <a:bodyPr>
            <a:noAutofit/>
          </a:bodyPr>
          <a:lstStyle/>
          <a:p>
            <a:r>
              <a:rPr lang="en-US">
                <a:solidFill>
                  <a:schemeClr val="tx1">
                    <a:lumMod val="75000"/>
                    <a:lumOff val="25000"/>
                  </a:schemeClr>
                </a:solidFill>
              </a:rPr>
              <a:t>Armed Career Criminal Act</a:t>
            </a:r>
          </a:p>
        </p:txBody>
      </p:sp>
      <p:sp>
        <p:nvSpPr>
          <p:cNvPr id="3" name="Text Placeholder 2">
            <a:extLst>
              <a:ext uri="{FF2B5EF4-FFF2-40B4-BE49-F238E27FC236}">
                <a16:creationId xmlns:a16="http://schemas.microsoft.com/office/drawing/2014/main" id="{DD0D9957-D4F9-4A89-B405-780BE02EC1F4}"/>
              </a:ext>
            </a:extLst>
          </p:cNvPr>
          <p:cNvSpPr>
            <a:spLocks noGrp="1"/>
          </p:cNvSpPr>
          <p:nvPr>
            <p:ph type="body" sz="quarter" idx="10"/>
          </p:nvPr>
        </p:nvSpPr>
        <p:spPr/>
        <p:txBody>
          <a:bodyPr/>
          <a:lstStyle/>
          <a:p>
            <a:r>
              <a:rPr lang="en-US" b="1">
                <a:solidFill>
                  <a:schemeClr val="accent1"/>
                </a:solidFill>
              </a:rPr>
              <a:t>18 U.S.C. § 924(e)</a:t>
            </a:r>
          </a:p>
        </p:txBody>
      </p:sp>
      <p:sp>
        <p:nvSpPr>
          <p:cNvPr id="4" name="Text Placeholder 3">
            <a:extLst>
              <a:ext uri="{FF2B5EF4-FFF2-40B4-BE49-F238E27FC236}">
                <a16:creationId xmlns:a16="http://schemas.microsoft.com/office/drawing/2014/main" id="{4C2B3C12-8E74-48A8-9FFE-9D3C8300CE5E}"/>
              </a:ext>
            </a:extLst>
          </p:cNvPr>
          <p:cNvSpPr>
            <a:spLocks noGrp="1"/>
          </p:cNvSpPr>
          <p:nvPr>
            <p:ph type="body" sz="quarter" idx="11"/>
          </p:nvPr>
        </p:nvSpPr>
        <p:spPr>
          <a:xfrm>
            <a:off x="1028700" y="1847683"/>
            <a:ext cx="10515600" cy="4346575"/>
          </a:xfrm>
        </p:spPr>
        <p:txBody>
          <a:bodyPr>
            <a:normAutofit lnSpcReduction="10000"/>
          </a:bodyPr>
          <a:lstStyle/>
          <a:p>
            <a:pPr marL="0" indent="0">
              <a:buNone/>
            </a:pPr>
            <a:r>
              <a:rPr lang="en-US" dirty="0">
                <a:solidFill>
                  <a:schemeClr val="tx1">
                    <a:lumMod val="75000"/>
                    <a:lumOff val="25000"/>
                  </a:schemeClr>
                </a:solidFill>
              </a:rPr>
              <a:t>15-year mandatory minimum if:</a:t>
            </a:r>
          </a:p>
          <a:p>
            <a:pPr marL="0" indent="0">
              <a:buNone/>
            </a:pPr>
            <a:endParaRPr lang="en-US" dirty="0">
              <a:solidFill>
                <a:schemeClr val="tx1">
                  <a:lumMod val="75000"/>
                  <a:lumOff val="25000"/>
                </a:schemeClr>
              </a:solidFill>
            </a:endParaRPr>
          </a:p>
          <a:p>
            <a:pPr marL="971550" lvl="1" indent="-514350">
              <a:buAutoNum type="arabicPeriod"/>
            </a:pPr>
            <a:r>
              <a:rPr lang="en-US" sz="2800" dirty="0">
                <a:solidFill>
                  <a:schemeClr val="tx1">
                    <a:lumMod val="75000"/>
                    <a:lumOff val="25000"/>
                  </a:schemeClr>
                </a:solidFill>
              </a:rPr>
              <a:t>18 U.S.C. § 922(g);</a:t>
            </a:r>
          </a:p>
          <a:p>
            <a:pPr marL="971550" lvl="1" indent="-514350">
              <a:buAutoNum type="arabicPeriod"/>
            </a:pPr>
            <a:endParaRPr lang="en-US" sz="2800" dirty="0">
              <a:solidFill>
                <a:schemeClr val="tx1">
                  <a:lumMod val="75000"/>
                  <a:lumOff val="25000"/>
                </a:schemeClr>
              </a:solidFill>
            </a:endParaRPr>
          </a:p>
          <a:p>
            <a:pPr marL="971550" lvl="1" indent="-514350">
              <a:buAutoNum type="arabicPeriod"/>
            </a:pPr>
            <a:r>
              <a:rPr lang="en-US" sz="2800" dirty="0">
                <a:solidFill>
                  <a:schemeClr val="tx1">
                    <a:lumMod val="75000"/>
                    <a:lumOff val="25000"/>
                  </a:schemeClr>
                </a:solidFill>
              </a:rPr>
              <a:t>Three prior convictions for violent felonies, serious drug offenses, or both; AND</a:t>
            </a:r>
          </a:p>
          <a:p>
            <a:pPr marL="971550" lvl="1" indent="-514350">
              <a:buAutoNum type="arabicPeriod"/>
            </a:pPr>
            <a:endParaRPr lang="en-US" sz="2800" dirty="0">
              <a:solidFill>
                <a:schemeClr val="tx1">
                  <a:lumMod val="75000"/>
                  <a:lumOff val="25000"/>
                </a:schemeClr>
              </a:solidFill>
            </a:endParaRPr>
          </a:p>
          <a:p>
            <a:pPr marL="971550" lvl="1" indent="-514350">
              <a:buAutoNum type="arabicPeriod"/>
            </a:pPr>
            <a:r>
              <a:rPr lang="en-US" sz="2800" dirty="0">
                <a:solidFill>
                  <a:schemeClr val="tx1">
                    <a:lumMod val="75000"/>
                    <a:lumOff val="25000"/>
                  </a:schemeClr>
                </a:solidFill>
              </a:rPr>
              <a:t>The prior convictions were “committed on occasions different from one another.”</a:t>
            </a:r>
          </a:p>
        </p:txBody>
      </p:sp>
    </p:spTree>
    <p:extLst>
      <p:ext uri="{BB962C8B-B14F-4D97-AF65-F5344CB8AC3E}">
        <p14:creationId xmlns:p14="http://schemas.microsoft.com/office/powerpoint/2010/main" val="9398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i="1"/>
              <a:t>Wooden vs. United States</a:t>
            </a:r>
            <a:br>
              <a:rPr lang="en-US" i="1"/>
            </a:br>
            <a:r>
              <a:rPr lang="en-US" sz="3200" dirty="0">
                <a:solidFill>
                  <a:schemeClr val="accent1"/>
                </a:solidFill>
              </a:rPr>
              <a:t>142 S. Ct. 1063 (2022)</a:t>
            </a:r>
            <a:endParaRPr lang="en-US" sz="2800" i="1" dirty="0">
              <a:solidFill>
                <a:schemeClr val="accent1"/>
              </a:solidFill>
            </a:endParaRP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2141537"/>
            <a:ext cx="10515600" cy="4351338"/>
          </a:xfrm>
        </p:spPr>
        <p:txBody>
          <a:bodyPr>
            <a:normAutofit/>
          </a:bodyPr>
          <a:lstStyle/>
          <a:p>
            <a:pPr marL="0" indent="0">
              <a:buNone/>
            </a:pPr>
            <a:endParaRPr lang="en-US" sz="3200" dirty="0"/>
          </a:p>
          <a:p>
            <a:pPr marL="0" indent="0">
              <a:buNone/>
            </a:pPr>
            <a:endParaRPr lang="en-US" sz="3200" dirty="0"/>
          </a:p>
        </p:txBody>
      </p:sp>
      <p:sp>
        <p:nvSpPr>
          <p:cNvPr id="6" name="TextBox 5">
            <a:extLst>
              <a:ext uri="{FF2B5EF4-FFF2-40B4-BE49-F238E27FC236}">
                <a16:creationId xmlns:a16="http://schemas.microsoft.com/office/drawing/2014/main" id="{09FF1F7A-5A84-4922-BD6C-D02DF7CD9EAB}"/>
              </a:ext>
            </a:extLst>
          </p:cNvPr>
          <p:cNvSpPr txBox="1"/>
          <p:nvPr/>
        </p:nvSpPr>
        <p:spPr>
          <a:xfrm>
            <a:off x="929438" y="1938226"/>
            <a:ext cx="10259930" cy="3108543"/>
          </a:xfrm>
          <a:prstGeom prst="rect">
            <a:avLst/>
          </a:prstGeom>
          <a:noFill/>
        </p:spPr>
        <p:txBody>
          <a:bodyPr wrap="square" lIns="91440" tIns="45720" rIns="91440" bIns="45720" anchor="t">
            <a:spAutoFit/>
          </a:bodyPr>
          <a:lstStyle/>
          <a:p>
            <a:r>
              <a:rPr lang="en-US" sz="2800" dirty="0">
                <a:solidFill>
                  <a:schemeClr val="tx1">
                    <a:lumMod val="75000"/>
                    <a:lumOff val="25000"/>
                  </a:schemeClr>
                </a:solidFill>
              </a:rPr>
              <a:t>Mr. Wooden, in a single evening, burglarized ten units in a single storage facility.</a:t>
            </a:r>
          </a:p>
          <a:p>
            <a:endParaRPr lang="en-US" sz="2800" dirty="0">
              <a:solidFill>
                <a:schemeClr val="tx1">
                  <a:lumMod val="75000"/>
                  <a:lumOff val="25000"/>
                </a:schemeClr>
              </a:solidFill>
              <a:cs typeface="Calibri"/>
            </a:endParaRPr>
          </a:p>
          <a:p>
            <a:r>
              <a:rPr lang="en-US" sz="2800" dirty="0">
                <a:solidFill>
                  <a:schemeClr val="tx1">
                    <a:lumMod val="75000"/>
                    <a:lumOff val="25000"/>
                  </a:schemeClr>
                </a:solidFill>
                <a:cs typeface="Calibri"/>
              </a:rPr>
              <a:t>Mr. Wooden proceeded unit to unit by crushing the drywall.</a:t>
            </a:r>
          </a:p>
          <a:p>
            <a:endParaRPr lang="en-US" sz="2800" dirty="0">
              <a:solidFill>
                <a:schemeClr val="tx1">
                  <a:lumMod val="75000"/>
                  <a:lumOff val="25000"/>
                </a:schemeClr>
              </a:solidFill>
              <a:cs typeface="Calibri"/>
            </a:endParaRPr>
          </a:p>
          <a:p>
            <a:r>
              <a:rPr lang="en-US" sz="2800" dirty="0">
                <a:solidFill>
                  <a:schemeClr val="tx1">
                    <a:lumMod val="75000"/>
                    <a:lumOff val="25000"/>
                  </a:schemeClr>
                </a:solidFill>
                <a:cs typeface="Calibri"/>
              </a:rPr>
              <a:t>For this conduct, Mr. Wooden received 10 prior burglary convictions.</a:t>
            </a:r>
          </a:p>
          <a:p>
            <a:endParaRPr lang="en-US" sz="2800" dirty="0">
              <a:solidFill>
                <a:schemeClr val="tx1">
                  <a:lumMod val="75000"/>
                  <a:lumOff val="25000"/>
                </a:schemeClr>
              </a:solidFill>
              <a:cs typeface="Calibri"/>
            </a:endParaRPr>
          </a:p>
        </p:txBody>
      </p:sp>
    </p:spTree>
    <p:custDataLst>
      <p:tags r:id="rId1"/>
    </p:custDataLst>
    <p:extLst>
      <p:ext uri="{BB962C8B-B14F-4D97-AF65-F5344CB8AC3E}">
        <p14:creationId xmlns:p14="http://schemas.microsoft.com/office/powerpoint/2010/main" val="208829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i="1"/>
              <a:t>Wooden vs. United States</a:t>
            </a:r>
            <a:br>
              <a:rPr lang="en-US" i="1"/>
            </a:br>
            <a:r>
              <a:rPr lang="en-US" sz="3200" dirty="0">
                <a:solidFill>
                  <a:schemeClr val="accent1"/>
                </a:solidFill>
              </a:rPr>
              <a:t>142 S. Ct. 1063 (2022)</a:t>
            </a:r>
            <a:endParaRPr lang="en-US" sz="2800" i="1" dirty="0">
              <a:solidFill>
                <a:schemeClr val="accent1"/>
              </a:solidFill>
            </a:endParaRP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2141537"/>
            <a:ext cx="10515600" cy="4351338"/>
          </a:xfrm>
        </p:spPr>
        <p:txBody>
          <a:bodyPr>
            <a:normAutofit/>
          </a:bodyPr>
          <a:lstStyle/>
          <a:p>
            <a:pPr marL="0" indent="0">
              <a:buNone/>
            </a:pPr>
            <a:endParaRPr lang="en-US" sz="3200" dirty="0"/>
          </a:p>
          <a:p>
            <a:pPr marL="0" indent="0">
              <a:buNone/>
            </a:pPr>
            <a:endParaRPr lang="en-US" sz="3200" dirty="0"/>
          </a:p>
        </p:txBody>
      </p:sp>
      <p:sp>
        <p:nvSpPr>
          <p:cNvPr id="6" name="TextBox 5">
            <a:extLst>
              <a:ext uri="{FF2B5EF4-FFF2-40B4-BE49-F238E27FC236}">
                <a16:creationId xmlns:a16="http://schemas.microsoft.com/office/drawing/2014/main" id="{09FF1F7A-5A84-4922-BD6C-D02DF7CD9EAB}"/>
              </a:ext>
            </a:extLst>
          </p:cNvPr>
          <p:cNvSpPr txBox="1"/>
          <p:nvPr/>
        </p:nvSpPr>
        <p:spPr>
          <a:xfrm>
            <a:off x="929438" y="1938226"/>
            <a:ext cx="10259930" cy="2246769"/>
          </a:xfrm>
          <a:prstGeom prst="rect">
            <a:avLst/>
          </a:prstGeom>
          <a:noFill/>
        </p:spPr>
        <p:txBody>
          <a:bodyPr wrap="square" lIns="91440" tIns="45720" rIns="91440" bIns="45720" anchor="t">
            <a:spAutoFit/>
          </a:bodyPr>
          <a:lstStyle/>
          <a:p>
            <a:r>
              <a:rPr lang="en-US" sz="2800" dirty="0">
                <a:solidFill>
                  <a:schemeClr val="tx1">
                    <a:lumMod val="75000"/>
                    <a:lumOff val="25000"/>
                  </a:schemeClr>
                </a:solidFill>
                <a:cs typeface="Calibri"/>
              </a:rPr>
              <a:t>Mr. Wooden is later found guilty of felon in possession in federal court.</a:t>
            </a:r>
          </a:p>
          <a:p>
            <a:endParaRPr lang="en-US" sz="2800" dirty="0">
              <a:solidFill>
                <a:schemeClr val="tx1">
                  <a:lumMod val="75000"/>
                  <a:lumOff val="25000"/>
                </a:schemeClr>
              </a:solidFill>
              <a:cs typeface="Calibri"/>
            </a:endParaRPr>
          </a:p>
          <a:p>
            <a:r>
              <a:rPr lang="en-US" sz="2800" dirty="0">
                <a:solidFill>
                  <a:schemeClr val="tx1">
                    <a:lumMod val="75000"/>
                    <a:lumOff val="25000"/>
                  </a:schemeClr>
                </a:solidFill>
                <a:cs typeface="Calibri"/>
              </a:rPr>
              <a:t>Do Mr. </a:t>
            </a:r>
            <a:r>
              <a:rPr lang="en-US" sz="2800" dirty="0" err="1">
                <a:solidFill>
                  <a:schemeClr val="tx1">
                    <a:lumMod val="75000"/>
                    <a:lumOff val="25000"/>
                  </a:schemeClr>
                </a:solidFill>
                <a:cs typeface="Calibri"/>
              </a:rPr>
              <a:t>Wooden’s</a:t>
            </a:r>
            <a:r>
              <a:rPr lang="en-US" sz="2800" dirty="0">
                <a:solidFill>
                  <a:schemeClr val="tx1">
                    <a:lumMod val="75000"/>
                    <a:lumOff val="25000"/>
                  </a:schemeClr>
                </a:solidFill>
                <a:cs typeface="Calibri"/>
              </a:rPr>
              <a:t> ten burglaries count as a single violent felony or ten violent felonies?</a:t>
            </a:r>
          </a:p>
        </p:txBody>
      </p:sp>
    </p:spTree>
    <p:custDataLst>
      <p:tags r:id="rId1"/>
    </p:custDataLst>
    <p:extLst>
      <p:ext uri="{BB962C8B-B14F-4D97-AF65-F5344CB8AC3E}">
        <p14:creationId xmlns:p14="http://schemas.microsoft.com/office/powerpoint/2010/main" val="284154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i="1" dirty="0"/>
              <a:t>Wooden vs. United States</a:t>
            </a:r>
            <a:br>
              <a:rPr lang="en-US" sz="2000" i="1" dirty="0"/>
            </a:br>
            <a:r>
              <a:rPr lang="en-US" sz="3200" dirty="0">
                <a:solidFill>
                  <a:schemeClr val="accent1"/>
                </a:solidFill>
              </a:rPr>
              <a:t>142 S. Ct. 1063 (2022)</a:t>
            </a:r>
            <a:endParaRPr lang="en-US" sz="2800" i="1" dirty="0">
              <a:solidFill>
                <a:schemeClr val="accent1"/>
              </a:solidFill>
            </a:endParaRP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838200" y="2141537"/>
            <a:ext cx="10515600" cy="4351338"/>
          </a:xfrm>
        </p:spPr>
        <p:txBody>
          <a:bodyPr>
            <a:normAutofit/>
          </a:bodyPr>
          <a:lstStyle/>
          <a:p>
            <a:pPr marL="0" indent="0">
              <a:buNone/>
            </a:pPr>
            <a:endParaRPr lang="en-US" sz="3200" dirty="0"/>
          </a:p>
          <a:p>
            <a:pPr marL="0" indent="0">
              <a:buNone/>
            </a:pPr>
            <a:endParaRPr lang="en-US" sz="3200" dirty="0"/>
          </a:p>
        </p:txBody>
      </p:sp>
      <p:sp>
        <p:nvSpPr>
          <p:cNvPr id="6" name="TextBox 5">
            <a:extLst>
              <a:ext uri="{FF2B5EF4-FFF2-40B4-BE49-F238E27FC236}">
                <a16:creationId xmlns:a16="http://schemas.microsoft.com/office/drawing/2014/main" id="{09FF1F7A-5A84-4922-BD6C-D02DF7CD9EAB}"/>
              </a:ext>
            </a:extLst>
          </p:cNvPr>
          <p:cNvSpPr txBox="1"/>
          <p:nvPr/>
        </p:nvSpPr>
        <p:spPr>
          <a:xfrm>
            <a:off x="929438" y="1938226"/>
            <a:ext cx="10259930" cy="1384995"/>
          </a:xfrm>
          <a:prstGeom prst="rect">
            <a:avLst/>
          </a:prstGeom>
          <a:noFill/>
        </p:spPr>
        <p:txBody>
          <a:bodyPr wrap="square" lIns="91440" tIns="45720" rIns="91440" bIns="45720" anchor="t">
            <a:spAutoFit/>
          </a:bodyPr>
          <a:lstStyle/>
          <a:p>
            <a:r>
              <a:rPr lang="en-US" sz="2800" dirty="0">
                <a:solidFill>
                  <a:schemeClr val="tx1">
                    <a:lumMod val="75000"/>
                    <a:lumOff val="25000"/>
                  </a:schemeClr>
                </a:solidFill>
              </a:rPr>
              <a:t>Offenses arising from a single criminal episode do not occur on different occasions.</a:t>
            </a:r>
            <a:endParaRPr lang="en-US" sz="2800" dirty="0">
              <a:solidFill>
                <a:schemeClr val="tx1">
                  <a:lumMod val="75000"/>
                  <a:lumOff val="25000"/>
                </a:schemeClr>
              </a:solidFill>
              <a:cs typeface="Calibri"/>
            </a:endParaRPr>
          </a:p>
          <a:p>
            <a:endParaRPr lang="en-US" sz="2800" dirty="0">
              <a:solidFill>
                <a:schemeClr val="tx1">
                  <a:lumMod val="75000"/>
                  <a:lumOff val="25000"/>
                </a:schemeClr>
              </a:solidFill>
              <a:cs typeface="Calibri"/>
            </a:endParaRPr>
          </a:p>
        </p:txBody>
      </p:sp>
    </p:spTree>
    <p:custDataLst>
      <p:tags r:id="rId1"/>
    </p:custDataLst>
    <p:extLst>
      <p:ext uri="{BB962C8B-B14F-4D97-AF65-F5344CB8AC3E}">
        <p14:creationId xmlns:p14="http://schemas.microsoft.com/office/powerpoint/2010/main" val="47939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a:xfrm>
            <a:off x="1041667" y="13995"/>
            <a:ext cx="10515600" cy="1325563"/>
          </a:xfrm>
        </p:spPr>
        <p:txBody>
          <a:bodyPr>
            <a:normAutofit/>
          </a:bodyPr>
          <a:lstStyle/>
          <a:p>
            <a:r>
              <a:rPr lang="en-US" sz="4400" dirty="0"/>
              <a:t> </a:t>
            </a:r>
            <a:r>
              <a:rPr lang="en-US"/>
              <a:t>3</a:t>
            </a:r>
            <a:r>
              <a:rPr lang="en-US" b="1"/>
              <a:t> Factors to Examine</a:t>
            </a:r>
            <a:endParaRPr lang="en-US" sz="2800" b="1" dirty="0">
              <a:solidFill>
                <a:schemeClr val="accent1"/>
              </a:solidFill>
            </a:endParaRP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a:xfrm>
            <a:off x="2390274" y="2126414"/>
            <a:ext cx="10515600" cy="4351338"/>
          </a:xfrm>
        </p:spPr>
        <p:txBody>
          <a:bodyPr>
            <a:normAutofit/>
          </a:bodyPr>
          <a:lstStyle/>
          <a:p>
            <a:pPr marL="0" indent="0">
              <a:buNone/>
            </a:pPr>
            <a:endParaRPr lang="en-US" sz="3200"/>
          </a:p>
          <a:p>
            <a:pPr marL="0" indent="0">
              <a:buNone/>
            </a:pPr>
            <a:endParaRPr lang="en-US" sz="3200"/>
          </a:p>
        </p:txBody>
      </p:sp>
      <p:grpSp>
        <p:nvGrpSpPr>
          <p:cNvPr id="6" name="Group 5">
            <a:extLst>
              <a:ext uri="{FF2B5EF4-FFF2-40B4-BE49-F238E27FC236}">
                <a16:creationId xmlns:a16="http://schemas.microsoft.com/office/drawing/2014/main" id="{1B65D18B-C8E6-45C9-97CF-131B15A166E0}"/>
              </a:ext>
            </a:extLst>
          </p:cNvPr>
          <p:cNvGrpSpPr/>
          <p:nvPr/>
        </p:nvGrpSpPr>
        <p:grpSpPr>
          <a:xfrm>
            <a:off x="3802514" y="1644607"/>
            <a:ext cx="4551680" cy="4551680"/>
            <a:chOff x="82673" y="-280843"/>
            <a:chExt cx="4551680" cy="4551680"/>
          </a:xfrm>
        </p:grpSpPr>
        <p:sp>
          <p:nvSpPr>
            <p:cNvPr id="7" name="Partial Circle 6">
              <a:extLst>
                <a:ext uri="{FF2B5EF4-FFF2-40B4-BE49-F238E27FC236}">
                  <a16:creationId xmlns:a16="http://schemas.microsoft.com/office/drawing/2014/main" id="{09124423-D63C-4D77-B7D8-566A116D2EE8}"/>
                </a:ext>
              </a:extLst>
            </p:cNvPr>
            <p:cNvSpPr/>
            <p:nvPr/>
          </p:nvSpPr>
          <p:spPr>
            <a:xfrm>
              <a:off x="82673" y="-280843"/>
              <a:ext cx="4551680" cy="4551680"/>
            </a:xfrm>
            <a:prstGeom prst="pie">
              <a:avLst>
                <a:gd name="adj1" fmla="val 9000000"/>
                <a:gd name="adj2" fmla="val 1620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artial Circle 4">
              <a:extLst>
                <a:ext uri="{FF2B5EF4-FFF2-40B4-BE49-F238E27FC236}">
                  <a16:creationId xmlns:a16="http://schemas.microsoft.com/office/drawing/2014/main" id="{A84D92A4-C3A7-489B-BB69-CAB5758B600E}"/>
                </a:ext>
              </a:extLst>
            </p:cNvPr>
            <p:cNvSpPr txBox="1"/>
            <p:nvPr/>
          </p:nvSpPr>
          <p:spPr>
            <a:xfrm>
              <a:off x="570353" y="613237"/>
              <a:ext cx="1544320" cy="1517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Timing of offenses</a:t>
              </a:r>
            </a:p>
          </p:txBody>
        </p:sp>
      </p:grpSp>
      <p:grpSp>
        <p:nvGrpSpPr>
          <p:cNvPr id="12" name="Group 11">
            <a:extLst>
              <a:ext uri="{FF2B5EF4-FFF2-40B4-BE49-F238E27FC236}">
                <a16:creationId xmlns:a16="http://schemas.microsoft.com/office/drawing/2014/main" id="{26D9A72B-F5E3-4EFC-A47A-57550F0E0F8C}"/>
              </a:ext>
            </a:extLst>
          </p:cNvPr>
          <p:cNvGrpSpPr/>
          <p:nvPr/>
        </p:nvGrpSpPr>
        <p:grpSpPr>
          <a:xfrm rot="7113943">
            <a:off x="3803570" y="1654523"/>
            <a:ext cx="4551680" cy="4551680"/>
            <a:chOff x="192494" y="-98930"/>
            <a:chExt cx="4551680" cy="4551680"/>
          </a:xfrm>
        </p:grpSpPr>
        <p:sp>
          <p:nvSpPr>
            <p:cNvPr id="13" name="Partial Circle 12">
              <a:extLst>
                <a:ext uri="{FF2B5EF4-FFF2-40B4-BE49-F238E27FC236}">
                  <a16:creationId xmlns:a16="http://schemas.microsoft.com/office/drawing/2014/main" id="{ADFDF50F-DE0D-4E28-9122-2909109750E1}"/>
                </a:ext>
              </a:extLst>
            </p:cNvPr>
            <p:cNvSpPr/>
            <p:nvPr/>
          </p:nvSpPr>
          <p:spPr>
            <a:xfrm rot="77626">
              <a:off x="192494" y="-98930"/>
              <a:ext cx="4551680" cy="4551680"/>
            </a:xfrm>
            <a:prstGeom prst="pie">
              <a:avLst>
                <a:gd name="adj1" fmla="val 9000000"/>
                <a:gd name="adj2" fmla="val 1620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artial Circle 4">
              <a:extLst>
                <a:ext uri="{FF2B5EF4-FFF2-40B4-BE49-F238E27FC236}">
                  <a16:creationId xmlns:a16="http://schemas.microsoft.com/office/drawing/2014/main" id="{0B2D746B-1CF6-432A-B7A1-FAABA2FD2F13}"/>
                </a:ext>
              </a:extLst>
            </p:cNvPr>
            <p:cNvSpPr txBox="1"/>
            <p:nvPr/>
          </p:nvSpPr>
          <p:spPr>
            <a:xfrm rot="14498865">
              <a:off x="668158" y="792880"/>
              <a:ext cx="1544320" cy="1517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Proximity of location</a:t>
              </a:r>
            </a:p>
          </p:txBody>
        </p:sp>
      </p:grpSp>
      <p:grpSp>
        <p:nvGrpSpPr>
          <p:cNvPr id="15" name="Group 14">
            <a:extLst>
              <a:ext uri="{FF2B5EF4-FFF2-40B4-BE49-F238E27FC236}">
                <a16:creationId xmlns:a16="http://schemas.microsoft.com/office/drawing/2014/main" id="{9D39E631-9284-438E-A083-A28A6ED67E19}"/>
              </a:ext>
            </a:extLst>
          </p:cNvPr>
          <p:cNvGrpSpPr/>
          <p:nvPr/>
        </p:nvGrpSpPr>
        <p:grpSpPr>
          <a:xfrm rot="14404095">
            <a:off x="3802512" y="1643549"/>
            <a:ext cx="4551680" cy="4551680"/>
            <a:chOff x="46649" y="-218281"/>
            <a:chExt cx="4551680" cy="4551680"/>
          </a:xfrm>
        </p:grpSpPr>
        <p:sp>
          <p:nvSpPr>
            <p:cNvPr id="16" name="Partial Circle 15">
              <a:extLst>
                <a:ext uri="{FF2B5EF4-FFF2-40B4-BE49-F238E27FC236}">
                  <a16:creationId xmlns:a16="http://schemas.microsoft.com/office/drawing/2014/main" id="{CA383E24-324B-4CF2-98DD-15A830DD2853}"/>
                </a:ext>
              </a:extLst>
            </p:cNvPr>
            <p:cNvSpPr/>
            <p:nvPr/>
          </p:nvSpPr>
          <p:spPr>
            <a:xfrm>
              <a:off x="46649" y="-218281"/>
              <a:ext cx="4551680" cy="4551680"/>
            </a:xfrm>
            <a:prstGeom prst="pie">
              <a:avLst>
                <a:gd name="adj1" fmla="val 9000000"/>
                <a:gd name="adj2" fmla="val 16200000"/>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Partial Circle 4">
              <a:extLst>
                <a:ext uri="{FF2B5EF4-FFF2-40B4-BE49-F238E27FC236}">
                  <a16:creationId xmlns:a16="http://schemas.microsoft.com/office/drawing/2014/main" id="{E6ADA3F6-E8EE-48D7-8274-07A47A8350AF}"/>
                </a:ext>
              </a:extLst>
            </p:cNvPr>
            <p:cNvSpPr txBox="1"/>
            <p:nvPr/>
          </p:nvSpPr>
          <p:spPr>
            <a:xfrm rot="7195905">
              <a:off x="558346" y="634091"/>
              <a:ext cx="1544320" cy="1517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Character &amp; relationship of offenses</a:t>
              </a:r>
            </a:p>
          </p:txBody>
        </p:sp>
      </p:grpSp>
    </p:spTree>
    <p:custDataLst>
      <p:tags r:id="rId1"/>
    </p:custDataLst>
    <p:extLst>
      <p:ext uri="{BB962C8B-B14F-4D97-AF65-F5344CB8AC3E}">
        <p14:creationId xmlns:p14="http://schemas.microsoft.com/office/powerpoint/2010/main" val="165262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CA865-214E-4DE8-943A-F644A323350F}"/>
              </a:ext>
            </a:extLst>
          </p:cNvPr>
          <p:cNvSpPr>
            <a:spLocks noGrp="1"/>
          </p:cNvSpPr>
          <p:nvPr>
            <p:ph type="title"/>
            <p:custDataLst>
              <p:tags r:id="rId2"/>
            </p:custDataLst>
          </p:nvPr>
        </p:nvSpPr>
        <p:spPr/>
        <p:txBody>
          <a:bodyPr>
            <a:normAutofit/>
          </a:bodyPr>
          <a:lstStyle/>
          <a:p>
            <a:r>
              <a:rPr lang="en-US" b="1" i="1" dirty="0"/>
              <a:t>United States v. Taylor</a:t>
            </a:r>
            <a:br>
              <a:rPr lang="en-US" sz="4400" b="1" i="1" dirty="0"/>
            </a:br>
            <a:r>
              <a:rPr lang="en-US" sz="2800" b="1" dirty="0">
                <a:solidFill>
                  <a:schemeClr val="accent1"/>
                </a:solidFill>
              </a:rPr>
              <a:t>Docket No. 20-1459</a:t>
            </a:r>
          </a:p>
        </p:txBody>
      </p:sp>
      <p:sp>
        <p:nvSpPr>
          <p:cNvPr id="5" name="Content Placeholder 4">
            <a:extLst>
              <a:ext uri="{FF2B5EF4-FFF2-40B4-BE49-F238E27FC236}">
                <a16:creationId xmlns:a16="http://schemas.microsoft.com/office/drawing/2014/main" id="{ECAC97CD-2E14-4A11-8AB1-88F33053BBCC}"/>
              </a:ext>
            </a:extLst>
          </p:cNvPr>
          <p:cNvSpPr>
            <a:spLocks noGrp="1"/>
          </p:cNvSpPr>
          <p:nvPr>
            <p:ph idx="1"/>
            <p:custDataLst>
              <p:tags r:id="rId3"/>
            </p:custDataLst>
          </p:nvPr>
        </p:nvSpPr>
        <p:spPr/>
        <p:txBody>
          <a:bodyPr>
            <a:normAutofit/>
          </a:bodyPr>
          <a:lstStyle/>
          <a:p>
            <a:pPr marL="0" indent="0">
              <a:buNone/>
            </a:pPr>
            <a:r>
              <a:rPr lang="en-US" sz="3200" b="1">
                <a:solidFill>
                  <a:schemeClr val="tx1">
                    <a:lumMod val="75000"/>
                    <a:lumOff val="25000"/>
                  </a:schemeClr>
                </a:solidFill>
              </a:rPr>
              <a:t>Question presented: </a:t>
            </a:r>
          </a:p>
          <a:p>
            <a:pPr marL="0" indent="0">
              <a:buNone/>
            </a:pPr>
            <a:endParaRPr lang="en-US" sz="3200"/>
          </a:p>
          <a:p>
            <a:pPr marL="457200" lvl="1" indent="0">
              <a:buNone/>
            </a:pPr>
            <a:r>
              <a:rPr lang="en-US" sz="3200">
                <a:solidFill>
                  <a:schemeClr val="tx1">
                    <a:lumMod val="75000"/>
                    <a:lumOff val="25000"/>
                  </a:schemeClr>
                </a:solidFill>
              </a:rPr>
              <a:t>Whether 18 U.S.C. § 924(c)(3)(A)’s definition of “crime of violence” excludes attempted Hobbs Act robbery, in violation of 18 U.S.C. § 1951(a).</a:t>
            </a:r>
          </a:p>
          <a:p>
            <a:pPr marL="0" indent="0">
              <a:buNone/>
            </a:pPr>
            <a:endParaRPr lang="en-US" sz="3200"/>
          </a:p>
          <a:p>
            <a:pPr marL="0" indent="0">
              <a:buNone/>
            </a:pPr>
            <a:endParaRPr lang="en-US" sz="3200"/>
          </a:p>
        </p:txBody>
      </p:sp>
    </p:spTree>
    <p:custDataLst>
      <p:tags r:id="rId1"/>
    </p:custDataLst>
    <p:extLst>
      <p:ext uri="{BB962C8B-B14F-4D97-AF65-F5344CB8AC3E}">
        <p14:creationId xmlns:p14="http://schemas.microsoft.com/office/powerpoint/2010/main" val="3233231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7dcabfb-77b5-4df9-8f7e-ff516de80800"/>
  <p:tag name="WASPOLLED" val="544105ED97274DCDB0EBDC247E787695"/>
  <p:tag name="TPVERSION" val="8"/>
  <p:tag name="TPFULLVERSION" val="8.9.5.12"/>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9efcad-944f-4505-90eb-1ca215f77af5}&quot; /&gt;&lt;isInvalidForFieldText val=&quot;0&quot; /&gt;&lt;Image&gt;&lt;filename val=&quot;E:\breeze\content\2260560433\2936305667-1\input\breezo\data\asimages\{769efcad-944f-4505-90eb-1ca215f77af5}.png&quot; /&gt;&lt;left val=&quot;422&quot; /&gt;&lt;top val=&quot;38&quot; /&gt;&lt;width val=&quot;435&quot; /&gt;&lt;height val=&quot;89&quot; /&gt;&lt;hasText val=&quot;1&quot; /&gt;&lt;/Image&gt;&lt;/ThreeDShapeInfo&gt;"/>
  <p:tag name="PRESENTER_SHAPETEXTINFO" val="&lt;ShapeTextInfo&gt;&lt;TableIndex row=&quot;-1&quot; col=&quot;-1&quot;&gt;&lt;linesCount val=&quot;1&quot; /&gt;&lt;lineCharCount val=&quot;43&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fe7571-9289-4c3e-95a4-483a191b9e92}&quot; /&gt;&lt;isInvalidForFieldText val=&quot;0&quot; /&gt;&lt;Image&gt;&lt;filename val=&quot;E:\breeze\content\2260560433\2883314119-1\input\breezo\data\asimages\{eafe7571-9289-4c3e-95a4-483a191b9e92}.png&quot; /&gt;&lt;left val=&quot;384&quot; /&gt;&lt;top val=&quot;382&quot; /&gt;&lt;width val=&quot;515&quot; /&gt;&lt;height val=&quot;70&quot; /&gt;&lt;hasText val=&quot;1&quot; /&gt;&lt;/Image&gt;&lt;/ThreeDShapeInfo&gt;"/>
  <p:tag name="PRESENTER_SHAPETEXTINFO" val="&lt;ShapeTextInfo&gt;&lt;TableIndex row=&quot;-1&quot; col=&quot;-1&quot;&gt;&lt;linesCount val=&quot;1&quot; /&gt;&lt;lineCharCount val=&quot;14&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936305667-1\input\breezo\data\asimages\{4e0d0b75-3b12-421c-8199-5a05f59a0018}_1.png_crop.png&quot; /&gt;&lt;left val=&quot;76&quot; /&gt;&lt;top val=&quot;198&quot; /&gt;&lt;width val=&quot;1141&quot; /&gt;&lt;height val=&quot;51&quot; /&gt;&lt;hasText val=&quot;1&quot; /&gt;&lt;paraId val=&quot;1&quot; /&gt;&lt;/Image&gt;&lt;Image&gt;&lt;filename val=&quot;E:\breeze\content\2260560433\2936305667-1\input\breezo\data\asimages\{6ee438d7-1987-4006-b1dc-742e98a83011}_1.png_crop.png&quot; /&gt;&lt;left val=&quot;76&quot; /&gt;&lt;top val=&quot;249&quot; /&gt;&lt;width val=&quot;1141&quot; /&gt;&lt;height val=&quot;51&quot; /&gt;&lt;hasText val=&quot;1&quot; /&gt;&lt;paraId val=&quot;2&quot; /&gt;&lt;/Image&gt;&lt;Image&gt;&lt;filename val=&quot;E:\breeze\content\2260560433\2936305667-1\input\breezo\data\asimages\{e4423d7b-ef53-42aa-88ca-75b7591f16e5}_1.png_crop.png&quot; /&gt;&lt;left val=&quot;76&quot; /&gt;&lt;top val=&quot;307&quot; /&gt;&lt;width val=&quot;1141&quot; /&gt;&lt;height val=&quot;41&quot; /&gt;&lt;hasText val=&quot;1&quot; /&gt;&lt;paraId val=&quot;3&quot; /&gt;&lt;/Image&gt;&lt;Image&gt;&lt;filename val=&quot;E:\breeze\content\2260560433\2936305667-1\input\breezo\data\asimages\{b67fd7fa-a632-49ad-9389-b5451e5060fc}_1.png_crop.png&quot; /&gt;&lt;left val=&quot;76&quot; /&gt;&lt;top val=&quot;353&quot; /&gt;&lt;width val=&quot;1141&quot; /&gt;&lt;height val=&quot;41&quot; /&gt;&lt;hasText val=&quot;1&quot; /&gt;&lt;paraId val=&quot;4&quot; /&gt;&lt;/Image&gt;&lt;Image&gt;&lt;filename val=&quot;E:\breeze\content\2260560433\2936305667-1\input\breezo\data\asimages\{79292732-7d4c-40e5-b594-efb521021961}_1.png_crop.png&quot; /&gt;&lt;left val=&quot;76&quot; /&gt;&lt;top val=&quot;399&quot; /&gt;&lt;width val=&quot;1141&quot; /&gt;&lt;height val=&quot;41&quot; /&gt;&lt;hasText val=&quot;1&quot; /&gt;&lt;paraId val=&quot;5&quot; /&gt;&lt;/Image&gt;&lt;Image&gt;&lt;filename val=&quot;E:\breeze\content\2260560433\2936305667-1\input\breezo\data\asimages\{d2432c19-43f4-4abb-a82a-dc9de3e0727a}_1.png_crop.png&quot; /&gt;&lt;left val=&quot;76&quot; /&gt;&lt;top val=&quot;444&quot; /&gt;&lt;width val=&quot;1141&quot; /&gt;&lt;height val=&quot;51&quot; /&gt;&lt;hasText val=&quot;1&quot; /&gt;&lt;paraId val=&quot;6&quot; /&gt;&lt;/Image&gt;&lt;/TextEffect&gt;"/>
</p:tagLst>
</file>

<file path=ppt/tags/tag3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F192B3F358F84144BCAE19B5B1CE6B50&lt;/guid&gt;&#10;        &lt;description /&gt;&#10;        &lt;date&gt;4/19/2022 5:01:5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EDC48B78AB80400E8F80B5C0BD355405&lt;/guid&gt;&#10;            &lt;repollguid&gt;BE2824C9FDDB4DDAA18FCFCE5397DD1B&lt;/repollguid&gt;&#10;            &lt;sourceid&gt;BF28E9C379C34FE99FD6313B613D3EE6&lt;/sourceid&gt;&#10;            &lt;narrativeguid&gt;00000000000000000000000000000000&lt;/narrativeguid&gt;&#10;            &lt;questiontext&gt;The defendant pleaded guilty only to possession of child pornography (CP). The evidence, however, proved that the defendant distributed CP. Is the defendant entitled to acceptance of responsibility if, at sentencing, he affirmatively denies distributing CP? Is the defendant entitled to acceptance?&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AC059FCFF5646C0ACC1D29AAAFE8851&lt;/guid&gt;&#10;                    &lt;answertext&gt;Yes&lt;/answertext&gt;&#10;                    &lt;valuetype&gt;-1&lt;/valuetype&gt;&#10;                &lt;/answer&gt;&#10;                &lt;answer&gt;&#10;                    &lt;guid&gt;A6FAA1F82AA443C688BF07F2096C38D9&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38.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7082a1-0d65-41fc-903b-de1c60ca004b}&quot; /&gt;&lt;isInvalidForFieldText val=&quot;0&quot; /&gt;&lt;Image&gt;&lt;filename val=&quot;E:\breeze\content\2260560433\2883314119-1\input\breezo\data\asimages\{557082a1-0d65-41fc-903b-de1c60ca004b}.png&quot; /&gt;&lt;left val=&quot;359&quot; /&gt;&lt;top val=&quot;502&quot; /&gt;&lt;width val=&quot;562&quot; /&gt;&lt;height val=&quot;145&quot; /&gt;&lt;hasText val=&quot;1&quot; /&gt;&lt;/Image&gt;&lt;/ThreeDShapeInfo&gt;"/>
  <p:tag name="PRESENTER_SHAPETEXTINFO" val="&lt;ShapeTextInfo&gt;&lt;TableIndex row=&quot;-1&quot; col=&quot;-1&quot;&gt;&lt;linesCount val=&quot;3&quot; /&gt;&lt;lineCharCount val=&quot;13&quot; /&gt;&lt;lineCharCount val=&quot;27&quot; /&gt;&lt;lineCharCount val=&quot;43&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9979C4AC95AF470F9A361F09C9BA6B3F&lt;/guid&gt;&#10;        &lt;description /&gt;&#10;        &lt;date&gt;4/22/2022 3:35:5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7F44CD88D84471792E5C47634ECA087&lt;/guid&gt;&#10;            &lt;repollguid&gt;75544A24B2CF4A40A8345204B37DA8EF&lt;/repollguid&gt;&#10;            &lt;sourceid&gt;945E68DE18FE47E6A6C5D835AA329899&lt;/sourceid&gt;&#10;            &lt;narrativeguid&gt;00000000000000000000000000000000&lt;/narrativeguid&gt;&#10;            &lt;questiontext&gt;Imagine the government agrees to seek acceptance in the plea agreement. Can the government use evidence of pre-plea misconduct to deny acceptance?&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06DECC368684839937A974175BE98F8&lt;/guid&gt;&#10;                    &lt;answertext&gt;Yes&lt;/answertext&gt;&#10;                    &lt;valuetype&gt;-1&lt;/valuetype&gt;&#10;                &lt;/answer&gt;&#10;                &lt;answer&gt;&#10;                    &lt;guid&gt;7BB15573020B4E42A9B74E6B082E8880&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48.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LABELFORMAT" val="0"/>
  <p:tag name="NUMBERFORMAT" val="0"/>
</p:tagLst>
</file>

<file path=ppt/tags/tag49.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9cbf53-eb87-4cad-b184-20521962e540}&quot; /&gt;&lt;isInvalidForFieldText val=&quot;0&quot; /&gt;&lt;Image&gt;&lt;filename val=&quot;E:\breeze\content\2260560433\2883314119-1\input\breezo\data\asimages\{e59cbf53-eb87-4cad-b184-20521962e540}.png&quot; /&gt;&lt;left val=&quot;364&quot; /&gt;&lt;top val=&quot;684&quot; /&gt;&lt;width val=&quot;551&quot; /&gt;&lt;height val=&quot;18&quot; /&gt;&lt;hasText val=&quot;1&quot; /&gt;&lt;/Image&gt;&lt;/ThreeDShapeInfo&gt;"/>
  <p:tag name="PRESENTER_SHAPETEXTINFO" val="&lt;ShapeTextInfo&gt;&lt;TableIndex row=&quot;-1&quot; col=&quot;-1&quot;&gt;&lt;linesCount val=&quot;1&quot; /&gt;&lt;lineCharCount val=&quot;72&quot; /&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TPQUESTIONXML" val="﻿&lt;?xml version=&quot;1.0&quot; encoding=&quot;utf-8&quot;?&gt;&#10;&lt;questionlist&gt;&#10;    &lt;properties&gt;&#10;        &lt;guid&gt;DBD35CBF0D4743EC9916C1D5EF864656&lt;/guid&gt;&#10;        &lt;description /&gt;&#10;        &lt;date&gt;4/19/2022 3:23:3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3B9F91559B94904979E83A76C1F6A08&lt;/guid&gt;&#10;            &lt;repollguid&gt;071FEDD63F694E0BB8B2007270900D40&lt;/repollguid&gt;&#10;            &lt;sourceid&gt;769926DB19CE45AC8FA3DE849CF90278&lt;/sourceid&gt;&#10;            &lt;narrativeguid&gt;00000000000000000000000000000000&lt;/narrativeguid&gt;&#10;            &lt;questiontext&gt;Which of the following cases is NOT being heard in the October Term 2021?&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48C7A72BC7145C5BF0B989F4D9CC3E2&lt;/guid&gt;&#10;                    &lt;answertext&gt;Borden&lt;/answertext&gt;&#10;                    &lt;valuetype&gt;1&lt;/valuetype&gt;&#10;                &lt;/answer&gt;&#10;                &lt;answer&gt;&#10;                    &lt;guid&gt;7497B2F179AF4DFCB4F7811AFC6BA1E0&lt;/guid&gt;&#10;                    &lt;answertext&gt;Wooden&lt;/answertext&gt;&#10;                    &lt;valuetype&gt;-1&lt;/valuetype&gt;&#10;                &lt;/answer&gt;&#10;                &lt;answer&gt;&#10;                    &lt;guid&gt;867C34173F5E44F794A0C847A6E91F0E&lt;/guid&gt;&#10;                    &lt;answertext&gt;Taylor&lt;/answertext&gt;&#10;                    &lt;valuetype&gt;-1&lt;/valuetype&gt;&#10;                &lt;/answer&gt;&#10;                &lt;answer&gt;&#10;                    &lt;guid&gt;308E325F00714B1A8AE096BFA25F8A6E&lt;/guid&gt;&#10;                    &lt;answertext&gt;Concepcio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F2FDECE5D9B14C98A0D878F765ED3150&lt;/guid&gt;&#10;        &lt;description /&gt;&#10;        &lt;date&gt;4/19/2022 5:15:1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E370B2169DE4460FAB504B07A864B357&lt;/guid&gt;&#10;            &lt;repollguid&gt;2BD7AD8B6A8648B4A84538E531687BBF&lt;/repollguid&gt;&#10;            &lt;sourceid&gt;ADE18E37D0C54337B91126D5FD79ED0E&lt;/sourceid&gt;&#10;            &lt;narrativeguid&gt;00000000000000000000000000000000&lt;/narrativeguid&gt;&#10;            &lt;questiontext&gt;In determining whether the revoke a defendant’s supervise release and impose a term of imprisonment, a court . . .&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F3BABB036FB48C7BB55E63E11ABD11A&lt;/guid&gt;&#10;                    &lt;answertext&gt;Must consider § 3553(a)(2)(A)&lt;/answertext&gt;&#10;                    &lt;valuetype&gt;-1&lt;/valuetype&gt;&#10;                &lt;/answer&gt;&#10;                &lt;answer&gt;&#10;                    &lt;guid&gt;6B227DF8B08E4404BE1882A06662909E&lt;/guid&gt;&#10;                    &lt;answertext&gt;May consider § 3553(a)(2)(A)&lt;/answertext&gt;&#10;                    &lt;valuetype&gt;1&lt;/valuetype&gt;&#10;                &lt;/answer&gt;&#10;                &lt;answer&gt;&#10;                    &lt;guid&gt;0C0C1CB83D9C4400B6A24D3A1AB1E2F7&lt;/guid&gt;&#10;                    &lt;answertext&gt;May not consider § 3553(a)(2)(A)&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64.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65.xml><?xml version="1.0" encoding="utf-8"?>
<p:tagLst xmlns:a="http://schemas.openxmlformats.org/drawingml/2006/main" xmlns:r="http://schemas.openxmlformats.org/officeDocument/2006/relationships" xmlns:p="http://schemas.openxmlformats.org/presentationml/2006/main">
  <p:tag name="ZEROBASED" val="False"/>
</p:tagLst>
</file>

<file path=ppt/tags/tag6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5cbe43-6dfc-4c94-bb1d-7da7e5f4052e}&quot; /&gt;&lt;isInvalidForFieldText val=&quot;0&quot; /&gt;&lt;Image&gt;&lt;filename val=&quot;E:\breeze\content\2260560433\3154713975-1\input\breezo\data\asimages\{535cbe43-6dfc-4c94-bb1d-7da7e5f4052e}.png&quot; /&gt;&lt;left val=&quot;108&quot; /&gt;&lt;top val=&quot;83&quot; /&gt;&lt;width val=&quot;1069&quot; /&gt;&lt;height val=&quot;53&quot; /&gt;&lt;hasText val=&quot;1&quot; /&gt;&lt;/Image&gt;&lt;/ThreeDShapeInfo&gt;"/>
  <p:tag name="PRESENTER_SHAPETEXTINFO" val="&lt;ShapeTextInfo&gt;&lt;TableIndex row=&quot;-1&quot; col=&quot;-1&quot;&gt;&lt;linesCount val=&quot;1&quot; /&gt;&lt;lineCharCount val=&quot;44&quot; /&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e87e17-a966-4fc6-b3ee-fde17fa78ea0}&quot; /&gt;&lt;isInvalidForFieldText val=&quot;0&quot; /&gt;&lt;Image&gt;&lt;filename val=&quot;E:\breeze\content\2260560433\3154713975-1\input\breezo\data\asimages\{3fe87e17-a966-4fc6-b3ee-fde17fa78ea0}.png&quot; /&gt;&lt;left val=&quot;98&quot; /&gt;&lt;top val=&quot;207&quot; /&gt;&lt;width val=&quot;1040&quot; /&gt;&lt;height val=&quot;392&quot; /&gt;&lt;hasText val=&quot;1&quot; /&gt;&lt;/Image&gt;&lt;/ThreeDShapeInfo&gt;"/>
  <p:tag name="PRESENTER_SHAPETEXTINFO" val="&lt;ShapeTextInfo&gt;&lt;TableIndex row=&quot;-1&quot; col=&quot;-1&quot;&gt;&lt;linesCount val=&quot;5&quot; /&gt;&lt;lineCharCount val=&quot;21&quot; /&gt;&lt;lineCharCount val=&quot;1&quot; /&gt;&lt;lineCharCount val=&quot;144&quot; /&gt;&lt;lineCharCount val=&quot;1&quot; /&gt;&lt;lineCharCount val=&quot;32&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LABELFORMAT" val="0"/>
  <p:tag name="NUMBERFORMAT" val="0"/>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3_Office Theme">
  <a:themeElements>
    <a:clrScheme name="USSC">
      <a:dk1>
        <a:srgbClr val="262626"/>
      </a:dk1>
      <a:lt1>
        <a:srgbClr val="FFFFFF"/>
      </a:lt1>
      <a:dk2>
        <a:srgbClr val="113961"/>
      </a:dk2>
      <a:lt2>
        <a:srgbClr val="E7E6E6"/>
      </a:lt2>
      <a:accent1>
        <a:srgbClr val="A0243C"/>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D3AFEF02C59B42A3882AAC38B980DF" ma:contentTypeVersion="2" ma:contentTypeDescription="Create a new document." ma:contentTypeScope="" ma:versionID="0bb98c5c24a6e07e70f829d82b098bfe">
  <xsd:schema xmlns:xsd="http://www.w3.org/2001/XMLSchema" xmlns:xs="http://www.w3.org/2001/XMLSchema" xmlns:p="http://schemas.microsoft.com/office/2006/metadata/properties" xmlns:ns2="8b88e97b-b8c1-421c-9a9e-fc7ebd245490" targetNamespace="http://schemas.microsoft.com/office/2006/metadata/properties" ma:root="true" ma:fieldsID="bb5c4da1ecf17cdde177ed27b50e02c9" ns2:_="">
    <xsd:import namespace="8b88e97b-b8c1-421c-9a9e-fc7ebd2454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8e97b-b8c1-421c-9a9e-fc7ebd245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CC8435-2571-4F6A-A91B-874A2A3555D0}">
  <ds:schemaRefs>
    <ds:schemaRef ds:uri="8b88e97b-b8c1-421c-9a9e-fc7ebd2454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7FEAA0-22F7-4AC8-AF7D-694E7DF7A4EA}">
  <ds:schemaRefs>
    <ds:schemaRef ds:uri="http://schemas.microsoft.com/sharepoint/v3/contenttype/forms"/>
  </ds:schemaRefs>
</ds:datastoreItem>
</file>

<file path=customXml/itemProps3.xml><?xml version="1.0" encoding="utf-8"?>
<ds:datastoreItem xmlns:ds="http://schemas.openxmlformats.org/officeDocument/2006/customXml" ds:itemID="{315A6A1E-239B-4CBE-8C09-42D09D5B3003}">
  <ds:schemaRefs>
    <ds:schemaRef ds:uri="8b88e97b-b8c1-421c-9a9e-fc7ebd245490"/>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209</TotalTime>
  <Words>1310</Words>
  <Application>Microsoft Office PowerPoint</Application>
  <PresentationFormat>Widescreen</PresentationFormat>
  <Paragraphs>150</Paragraphs>
  <Slides>30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vt:lpstr>
      <vt:lpstr>Lucida Sans Typewriter</vt:lpstr>
      <vt:lpstr>Montserrat</vt:lpstr>
      <vt:lpstr>3_Office Theme</vt:lpstr>
      <vt:lpstr>Case Law Update</vt:lpstr>
      <vt:lpstr>Learning Objectives</vt:lpstr>
      <vt:lpstr>Which of the following cases were NOT heard during the October Term 2021?</vt:lpstr>
      <vt:lpstr>Armed Career Criminal Act</vt:lpstr>
      <vt:lpstr>Wooden vs. United States 142 S. Ct. 1063 (2022)</vt:lpstr>
      <vt:lpstr>Wooden vs. United States 142 S. Ct. 1063 (2022)</vt:lpstr>
      <vt:lpstr>Wooden vs. United States 142 S. Ct. 1063 (2022)</vt:lpstr>
      <vt:lpstr> 3 Factors to Examine</vt:lpstr>
      <vt:lpstr>United States v. Taylor Docket No. 20-1459</vt:lpstr>
      <vt:lpstr>Concepcion v. United States Docket No. 20-1650</vt:lpstr>
      <vt:lpstr>Economic Offenses</vt:lpstr>
      <vt:lpstr>Credits Against Loss App. Note 3(E) (p. 91)</vt:lpstr>
      <vt:lpstr>United States v. Luna 968 F.3d 922 (8th Cir. 2020)</vt:lpstr>
      <vt:lpstr>Acceptance of Responsibility</vt:lpstr>
      <vt:lpstr>Acceptance of Responsibility  §3E1.1(a)</vt:lpstr>
      <vt:lpstr>What factors should a court consider in granting acceptance?</vt:lpstr>
      <vt:lpstr>The defendant pleaded guilty only to possession of child pornography (CP). The evidence, however, proved that the defendant distributed CP. Is the defendant entitled to acceptance of responsibility if, at sentencing, he affirmatively denies distributing CP?   Is the defendant entitled to acceptance?</vt:lpstr>
      <vt:lpstr>United States v. Hennings 23 F.4th 820 (8th Cir. 2022)</vt:lpstr>
      <vt:lpstr>United States v. Cooper 998 F.3d 806 (8th Cir. 2021)</vt:lpstr>
      <vt:lpstr>Imagine the government agrees to seek acceptance in the plea agreement. Can the government use evidence of pre-plea misconduct to deny acceptance?</vt:lpstr>
      <vt:lpstr>United States v. Collins 25 F.4th 1097 (8th Cir. 2022)</vt:lpstr>
      <vt:lpstr>United States v. Brown  5 F.4th 913 (8th Cir. 2021).</vt:lpstr>
      <vt:lpstr>Supervised Release</vt:lpstr>
      <vt:lpstr>Mandatory, Standard, &amp; Special Conditions</vt:lpstr>
      <vt:lpstr>Requirements for Imposing Discretionary Conditions</vt:lpstr>
      <vt:lpstr>United States v. Sterling 959 F.3d 855 (8th Cir. 2020)</vt:lpstr>
      <vt:lpstr>Revocation of Supervised Release 18 U.S.C. § 3583(e)(3)</vt:lpstr>
      <vt:lpstr>In determining whether the revoke a defendant’s supervise release and impose a term of imprisonment, a court . . .</vt:lpstr>
      <vt:lpstr>United States v. Porter 974 F.3d 905 (8th Cir. 2020)</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Sentencing</dc:title>
  <dc:creator>Madsen, Peter</dc:creator>
  <cp:lastModifiedBy>Thomas, Ross</cp:lastModifiedBy>
  <cp:revision>27</cp:revision>
  <cp:lastPrinted>2022-03-23T18:16:06Z</cp:lastPrinted>
  <dcterms:created xsi:type="dcterms:W3CDTF">2019-10-30T13:29:20Z</dcterms:created>
  <dcterms:modified xsi:type="dcterms:W3CDTF">2022-05-12T20:14:17Z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0x01010052D3AFEF02C59B42A3882AAC38B980DF</vt:lpwstr>
  </property>
</Properties>
</file>