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 id="2147483737" r:id="rId6"/>
  </p:sldMasterIdLst>
  <p:notesMasterIdLst>
    <p:notesMasterId r:id="rId38"/>
  </p:notesMasterIdLst>
  <p:sldIdLst>
    <p:sldId id="6233" r:id="rId7"/>
    <p:sldId id="6796" r:id="rId8"/>
    <p:sldId id="6214" r:id="rId9"/>
    <p:sldId id="6937" r:id="rId10"/>
    <p:sldId id="7040" r:id="rId11"/>
    <p:sldId id="7051" r:id="rId12"/>
    <p:sldId id="7053" r:id="rId13"/>
    <p:sldId id="7054" r:id="rId14"/>
    <p:sldId id="7043" r:id="rId15"/>
    <p:sldId id="7008" r:id="rId16"/>
    <p:sldId id="7052" r:id="rId17"/>
    <p:sldId id="7049" r:id="rId18"/>
    <p:sldId id="7048" r:id="rId19"/>
    <p:sldId id="7050" r:id="rId20"/>
    <p:sldId id="7029" r:id="rId21"/>
    <p:sldId id="7047" r:id="rId22"/>
    <p:sldId id="7060" r:id="rId23"/>
    <p:sldId id="7039" r:id="rId24"/>
    <p:sldId id="431" r:id="rId25"/>
    <p:sldId id="7057" r:id="rId26"/>
    <p:sldId id="6986" r:id="rId27"/>
    <p:sldId id="7035" r:id="rId28"/>
    <p:sldId id="6970" r:id="rId29"/>
    <p:sldId id="7058" r:id="rId30"/>
    <p:sldId id="6924" r:id="rId31"/>
    <p:sldId id="6944" r:id="rId32"/>
    <p:sldId id="6945" r:id="rId33"/>
    <p:sldId id="6786" r:id="rId34"/>
    <p:sldId id="7055" r:id="rId35"/>
    <p:sldId id="7031" r:id="rId36"/>
    <p:sldId id="7061" r:id="rId37"/>
  </p:sldIdLst>
  <p:sldSz cx="12192000" cy="6858000"/>
  <p:notesSz cx="7102475" cy="938847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Raquel" initials="WR" lastIdx="20" clrIdx="0">
    <p:extLst>
      <p:ext uri="{19B8F6BF-5375-455C-9EA6-DF929625EA0E}">
        <p15:presenceInfo xmlns:p15="http://schemas.microsoft.com/office/powerpoint/2012/main" userId="S::RWilson@ussc.gov::a19d8a1b-097b-4e22-accc-dc18ea8aeb8e" providerId="AD"/>
      </p:ext>
    </p:extLst>
  </p:cmAuthor>
  <p:cmAuthor id="2" name="Baker, Lori" initials="BL" lastIdx="18" clrIdx="1">
    <p:extLst>
      <p:ext uri="{19B8F6BF-5375-455C-9EA6-DF929625EA0E}">
        <p15:presenceInfo xmlns:p15="http://schemas.microsoft.com/office/powerpoint/2012/main" userId="S::LBakerDowd@ussc.gov::50c66078-b312-4a0e-9c1e-5f4684d6574c" providerId="AD"/>
      </p:ext>
    </p:extLst>
  </p:cmAuthor>
  <p:cmAuthor id="3" name="Wilson, Raquel" initials="WR [2]" lastIdx="52" clrIdx="2">
    <p:extLst>
      <p:ext uri="{19B8F6BF-5375-455C-9EA6-DF929625EA0E}">
        <p15:presenceInfo xmlns:p15="http://schemas.microsoft.com/office/powerpoint/2012/main" userId="S::RWilson@ussc.gov::82b6e718-f310-46e1-a753-8518380e703c" providerId="AD"/>
      </p:ext>
    </p:extLst>
  </p:cmAuthor>
  <p:cmAuthor id="4" name="Baker, Lori" initials="BL [2]" lastIdx="3" clrIdx="3">
    <p:extLst>
      <p:ext uri="{19B8F6BF-5375-455C-9EA6-DF929625EA0E}">
        <p15:presenceInfo xmlns:p15="http://schemas.microsoft.com/office/powerpoint/2012/main" userId="S::LBaker@ussc.gov::8c448828-febb-4be0-b709-99a49dca6ad6" providerId="AD"/>
      </p:ext>
    </p:extLst>
  </p:cmAuthor>
  <p:cmAuthor id="5" name="Thomas, Ross" initials="TR" lastIdx="3" clrIdx="4">
    <p:extLst>
      <p:ext uri="{19B8F6BF-5375-455C-9EA6-DF929625EA0E}">
        <p15:presenceInfo xmlns:p15="http://schemas.microsoft.com/office/powerpoint/2012/main" userId="S::RThomas@ussc.gov::4a1c7970-4fc9-4a69-808c-737ae75030c9" providerId="AD"/>
      </p:ext>
    </p:extLst>
  </p:cmAuthor>
  <p:cmAuthor id="6" name="Rubin, Krista" initials="RK" lastIdx="6" clrIdx="5">
    <p:extLst>
      <p:ext uri="{19B8F6BF-5375-455C-9EA6-DF929625EA0E}">
        <p15:presenceInfo xmlns:p15="http://schemas.microsoft.com/office/powerpoint/2012/main" userId="S::krubin@ussc.gov::543d4682-1163-4f95-ac4c-33b431b542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81A"/>
    <a:srgbClr val="F9F9F9"/>
    <a:srgbClr val="F3F3F3"/>
    <a:srgbClr val="F8F8F8"/>
    <a:srgbClr val="595959"/>
    <a:srgbClr val="A0243C"/>
    <a:srgbClr val="E01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303CD-56DB-4AAB-B32E-263176B2D197}" v="14" dt="2022-05-11T13:58:37.453"/>
    <p1510:client id="{ECD9097E-0F02-4959-95FD-A2BC8BBD5562}" v="42" dt="2022-05-11T12:39:12.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11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FC979-A0F4-4460-882E-D41E7F41157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DE13B8C-5F8E-42FA-88C3-3C842016D1CC}">
      <dgm:prSet phldrT="[Text]" custT="1"/>
      <dgm:spPr/>
      <dgm:t>
        <a:bodyPr/>
        <a:lstStyle/>
        <a:p>
          <a:pPr>
            <a:buAutoNum type="arabicPeriod"/>
          </a:pPr>
          <a:r>
            <a:rPr lang="en-US" sz="2400" b="1">
              <a:latin typeface="Calibri"/>
            </a:rPr>
            <a:t>Primary Custody</a:t>
          </a:r>
          <a:endParaRPr lang="en-US" sz="2400" b="1"/>
        </a:p>
      </dgm:t>
    </dgm:pt>
    <dgm:pt modelId="{EC826B32-0CE9-417B-B35A-97346EAC7236}" type="parTrans" cxnId="{EB6F11D9-0467-43C0-8EB2-B417E4A0C3BF}">
      <dgm:prSet/>
      <dgm:spPr/>
      <dgm:t>
        <a:bodyPr/>
        <a:lstStyle/>
        <a:p>
          <a:endParaRPr lang="en-US" sz="2400" b="1">
            <a:solidFill>
              <a:schemeClr val="bg1"/>
            </a:solidFill>
          </a:endParaRPr>
        </a:p>
      </dgm:t>
    </dgm:pt>
    <dgm:pt modelId="{DFBE1F5F-D764-4899-9971-C9AD9196202C}" type="sibTrans" cxnId="{EB6F11D9-0467-43C0-8EB2-B417E4A0C3BF}">
      <dgm:prSet/>
      <dgm:spPr/>
      <dgm:t>
        <a:bodyPr/>
        <a:lstStyle/>
        <a:p>
          <a:endParaRPr lang="en-US" sz="2400" b="1">
            <a:solidFill>
              <a:schemeClr val="bg1"/>
            </a:solidFill>
          </a:endParaRPr>
        </a:p>
      </dgm:t>
    </dgm:pt>
    <dgm:pt modelId="{B69A41A3-EF9A-4C1D-8F52-44FDF010B5BF}">
      <dgm:prSet custT="1"/>
      <dgm:spPr/>
      <dgm:t>
        <a:bodyPr/>
        <a:lstStyle/>
        <a:p>
          <a:r>
            <a:rPr lang="en-US" sz="2400" b="1"/>
            <a:t>Undischarged, Discharged, and Anticipated Sentences</a:t>
          </a:r>
        </a:p>
      </dgm:t>
    </dgm:pt>
    <dgm:pt modelId="{06359F3E-A8C8-4ABD-8B90-D0CBFEB68818}" type="parTrans" cxnId="{A16063D0-FF57-4E64-908F-1E79757461A7}">
      <dgm:prSet/>
      <dgm:spPr/>
      <dgm:t>
        <a:bodyPr/>
        <a:lstStyle/>
        <a:p>
          <a:endParaRPr lang="en-US" b="1"/>
        </a:p>
      </dgm:t>
    </dgm:pt>
    <dgm:pt modelId="{7A6BA979-80EF-4FFE-9223-5006654E1081}" type="sibTrans" cxnId="{A16063D0-FF57-4E64-908F-1E79757461A7}">
      <dgm:prSet/>
      <dgm:spPr/>
      <dgm:t>
        <a:bodyPr/>
        <a:lstStyle/>
        <a:p>
          <a:endParaRPr lang="en-US" b="1"/>
        </a:p>
      </dgm:t>
    </dgm:pt>
    <dgm:pt modelId="{37D2914A-E2C2-460E-8D77-ED5DE85DCE3B}">
      <dgm:prSet custT="1"/>
      <dgm:spPr/>
      <dgm:t>
        <a:bodyPr/>
        <a:lstStyle/>
        <a:p>
          <a:r>
            <a:rPr lang="en-US" sz="2400" b="1">
              <a:latin typeface="Calibri"/>
            </a:rPr>
            <a:t>Concurrent/Consecutive</a:t>
          </a:r>
          <a:endParaRPr lang="en-US" sz="2400" b="1"/>
        </a:p>
      </dgm:t>
    </dgm:pt>
    <dgm:pt modelId="{D53533FA-97E4-403E-982C-52D3022D396F}" type="parTrans" cxnId="{47682C61-399B-40C4-BB55-DEA3462B02B7}">
      <dgm:prSet/>
      <dgm:spPr/>
      <dgm:t>
        <a:bodyPr/>
        <a:lstStyle/>
        <a:p>
          <a:endParaRPr lang="en-US"/>
        </a:p>
      </dgm:t>
    </dgm:pt>
    <dgm:pt modelId="{BE1AB36B-87C8-4DC9-8EA9-FF708D1A9135}" type="sibTrans" cxnId="{47682C61-399B-40C4-BB55-DEA3462B02B7}">
      <dgm:prSet/>
      <dgm:spPr/>
      <dgm:t>
        <a:bodyPr/>
        <a:lstStyle/>
        <a:p>
          <a:endParaRPr lang="en-US"/>
        </a:p>
      </dgm:t>
    </dgm:pt>
    <dgm:pt modelId="{180FC980-2AFC-419C-96FB-86FF42CD04A6}">
      <dgm:prSet custT="1"/>
      <dgm:spPr/>
      <dgm:t>
        <a:bodyPr/>
        <a:lstStyle/>
        <a:p>
          <a:r>
            <a:rPr lang="en-US" sz="2400" b="1">
              <a:latin typeface="Calibri"/>
            </a:rPr>
            <a:t>BOP Sentence Computation</a:t>
          </a:r>
          <a:endParaRPr lang="en-US" sz="2400" b="1"/>
        </a:p>
      </dgm:t>
    </dgm:pt>
    <dgm:pt modelId="{28C80713-14A2-4BCB-BE3E-7993E280C212}" type="parTrans" cxnId="{73239EE0-ABFD-44BF-B932-3CABF2B6BD5A}">
      <dgm:prSet/>
      <dgm:spPr/>
      <dgm:t>
        <a:bodyPr/>
        <a:lstStyle/>
        <a:p>
          <a:endParaRPr lang="en-US"/>
        </a:p>
      </dgm:t>
    </dgm:pt>
    <dgm:pt modelId="{DD25D23B-5EE1-49C9-A5F0-30345F06C6B4}" type="sibTrans" cxnId="{73239EE0-ABFD-44BF-B932-3CABF2B6BD5A}">
      <dgm:prSet/>
      <dgm:spPr/>
      <dgm:t>
        <a:bodyPr/>
        <a:lstStyle/>
        <a:p>
          <a:endParaRPr lang="en-US"/>
        </a:p>
      </dgm:t>
    </dgm:pt>
    <dgm:pt modelId="{C880172D-0BDD-4273-8B5F-1BDD997A3072}" type="pres">
      <dgm:prSet presAssocID="{6A1FC979-A0F4-4460-882E-D41E7F411572}" presName="Name0" presStyleCnt="0">
        <dgm:presLayoutVars>
          <dgm:chMax val="7"/>
          <dgm:chPref val="7"/>
          <dgm:dir/>
        </dgm:presLayoutVars>
      </dgm:prSet>
      <dgm:spPr/>
    </dgm:pt>
    <dgm:pt modelId="{E8DF5C69-C0B2-4B4A-9C31-51AD27747BBA}" type="pres">
      <dgm:prSet presAssocID="{6A1FC979-A0F4-4460-882E-D41E7F411572}" presName="Name1" presStyleCnt="0"/>
      <dgm:spPr/>
    </dgm:pt>
    <dgm:pt modelId="{8E542DE3-B2EE-4A7A-963F-EECFE5E0E5B2}" type="pres">
      <dgm:prSet presAssocID="{6A1FC979-A0F4-4460-882E-D41E7F411572}" presName="cycle" presStyleCnt="0"/>
      <dgm:spPr/>
    </dgm:pt>
    <dgm:pt modelId="{223B1C40-D13B-4521-8763-BB0FF4A3E2B7}" type="pres">
      <dgm:prSet presAssocID="{6A1FC979-A0F4-4460-882E-D41E7F411572}" presName="srcNode" presStyleLbl="node1" presStyleIdx="0" presStyleCnt="4"/>
      <dgm:spPr/>
    </dgm:pt>
    <dgm:pt modelId="{73C123C2-0051-4932-BAD0-8E19D978B2AC}" type="pres">
      <dgm:prSet presAssocID="{6A1FC979-A0F4-4460-882E-D41E7F411572}" presName="conn" presStyleLbl="parChTrans1D2" presStyleIdx="0" presStyleCnt="1"/>
      <dgm:spPr/>
    </dgm:pt>
    <dgm:pt modelId="{B783EFB1-CFB9-49DB-BDD2-08815F9764A9}" type="pres">
      <dgm:prSet presAssocID="{6A1FC979-A0F4-4460-882E-D41E7F411572}" presName="extraNode" presStyleLbl="node1" presStyleIdx="0" presStyleCnt="4"/>
      <dgm:spPr/>
    </dgm:pt>
    <dgm:pt modelId="{B79496D9-96CC-4C52-B9EB-0B6B0C94FB9B}" type="pres">
      <dgm:prSet presAssocID="{6A1FC979-A0F4-4460-882E-D41E7F411572}" presName="dstNode" presStyleLbl="node1" presStyleIdx="0" presStyleCnt="4"/>
      <dgm:spPr/>
    </dgm:pt>
    <dgm:pt modelId="{2D90B262-F330-4683-BF8B-D2C7F4ABA5FE}" type="pres">
      <dgm:prSet presAssocID="{CDE13B8C-5F8E-42FA-88C3-3C842016D1CC}" presName="text_1" presStyleLbl="node1" presStyleIdx="0" presStyleCnt="4">
        <dgm:presLayoutVars>
          <dgm:bulletEnabled val="1"/>
        </dgm:presLayoutVars>
      </dgm:prSet>
      <dgm:spPr/>
    </dgm:pt>
    <dgm:pt modelId="{FB4E6459-5C0E-44DA-99D6-3D92E31BBF3A}" type="pres">
      <dgm:prSet presAssocID="{CDE13B8C-5F8E-42FA-88C3-3C842016D1CC}" presName="accent_1" presStyleCnt="0"/>
      <dgm:spPr/>
    </dgm:pt>
    <dgm:pt modelId="{F0998B8C-CDCE-4874-9BCE-ECBF94A72D17}" type="pres">
      <dgm:prSet presAssocID="{CDE13B8C-5F8E-42FA-88C3-3C842016D1CC}" presName="accentRepeatNode" presStyleLbl="solidFgAcc1" presStyleIdx="0" presStyleCnt="4"/>
      <dgm:spPr/>
    </dgm:pt>
    <dgm:pt modelId="{8B2152CA-F78D-4821-82D4-C519CCC0ABE7}" type="pres">
      <dgm:prSet presAssocID="{37D2914A-E2C2-460E-8D77-ED5DE85DCE3B}" presName="text_2" presStyleLbl="node1" presStyleIdx="1" presStyleCnt="4">
        <dgm:presLayoutVars>
          <dgm:bulletEnabled val="1"/>
        </dgm:presLayoutVars>
      </dgm:prSet>
      <dgm:spPr/>
    </dgm:pt>
    <dgm:pt modelId="{06822D84-FB3E-4A13-8E99-C1B957BEDBC9}" type="pres">
      <dgm:prSet presAssocID="{37D2914A-E2C2-460E-8D77-ED5DE85DCE3B}" presName="accent_2" presStyleCnt="0"/>
      <dgm:spPr/>
    </dgm:pt>
    <dgm:pt modelId="{E54D2BFC-28BB-4DD8-B0D2-448D11460EDD}" type="pres">
      <dgm:prSet presAssocID="{37D2914A-E2C2-460E-8D77-ED5DE85DCE3B}" presName="accentRepeatNode" presStyleLbl="solidFgAcc1" presStyleIdx="1" presStyleCnt="4"/>
      <dgm:spPr/>
    </dgm:pt>
    <dgm:pt modelId="{6FE08400-E5F1-4510-9386-D57DC494FF9C}" type="pres">
      <dgm:prSet presAssocID="{180FC980-2AFC-419C-96FB-86FF42CD04A6}" presName="text_3" presStyleLbl="node1" presStyleIdx="2" presStyleCnt="4">
        <dgm:presLayoutVars>
          <dgm:bulletEnabled val="1"/>
        </dgm:presLayoutVars>
      </dgm:prSet>
      <dgm:spPr/>
    </dgm:pt>
    <dgm:pt modelId="{98DFC7EE-C63D-4433-A2F0-77E9877CDE1A}" type="pres">
      <dgm:prSet presAssocID="{180FC980-2AFC-419C-96FB-86FF42CD04A6}" presName="accent_3" presStyleCnt="0"/>
      <dgm:spPr/>
    </dgm:pt>
    <dgm:pt modelId="{148A8ACA-7A39-4078-B696-6D9AD071AFBB}" type="pres">
      <dgm:prSet presAssocID="{180FC980-2AFC-419C-96FB-86FF42CD04A6}" presName="accentRepeatNode" presStyleLbl="solidFgAcc1" presStyleIdx="2" presStyleCnt="4"/>
      <dgm:spPr/>
    </dgm:pt>
    <dgm:pt modelId="{1ACE0BF0-198C-4CC6-9065-1D04DBAB219A}" type="pres">
      <dgm:prSet presAssocID="{B69A41A3-EF9A-4C1D-8F52-44FDF010B5BF}" presName="text_4" presStyleLbl="node1" presStyleIdx="3" presStyleCnt="4">
        <dgm:presLayoutVars>
          <dgm:bulletEnabled val="1"/>
        </dgm:presLayoutVars>
      </dgm:prSet>
      <dgm:spPr/>
    </dgm:pt>
    <dgm:pt modelId="{369DAABB-21B6-44C1-B5C4-600B6BB33CDD}" type="pres">
      <dgm:prSet presAssocID="{B69A41A3-EF9A-4C1D-8F52-44FDF010B5BF}" presName="accent_4" presStyleCnt="0"/>
      <dgm:spPr/>
    </dgm:pt>
    <dgm:pt modelId="{8BE5B616-A79A-4798-B4D2-EC84C6E84841}" type="pres">
      <dgm:prSet presAssocID="{B69A41A3-EF9A-4C1D-8F52-44FDF010B5BF}" presName="accentRepeatNode" presStyleLbl="solidFgAcc1" presStyleIdx="3" presStyleCnt="4"/>
      <dgm:spPr/>
    </dgm:pt>
  </dgm:ptLst>
  <dgm:cxnLst>
    <dgm:cxn modelId="{8238C504-D2F8-4F0B-83B3-ED437180AC7F}" type="presOf" srcId="{DFBE1F5F-D764-4899-9971-C9AD9196202C}" destId="{73C123C2-0051-4932-BAD0-8E19D978B2AC}" srcOrd="0" destOrd="0" presId="urn:microsoft.com/office/officeart/2008/layout/VerticalCurvedList"/>
    <dgm:cxn modelId="{47682C61-399B-40C4-BB55-DEA3462B02B7}" srcId="{6A1FC979-A0F4-4460-882E-D41E7F411572}" destId="{37D2914A-E2C2-460E-8D77-ED5DE85DCE3B}" srcOrd="1" destOrd="0" parTransId="{D53533FA-97E4-403E-982C-52D3022D396F}" sibTransId="{BE1AB36B-87C8-4DC9-8EA9-FF708D1A9135}"/>
    <dgm:cxn modelId="{D1516945-26ED-4CA3-BA92-68A12F4D3D68}" type="presOf" srcId="{6A1FC979-A0F4-4460-882E-D41E7F411572}" destId="{C880172D-0BDD-4273-8B5F-1BDD997A3072}" srcOrd="0" destOrd="0" presId="urn:microsoft.com/office/officeart/2008/layout/VerticalCurvedList"/>
    <dgm:cxn modelId="{724BF647-F41D-45A6-B165-F03BAC7CB593}" type="presOf" srcId="{CDE13B8C-5F8E-42FA-88C3-3C842016D1CC}" destId="{2D90B262-F330-4683-BF8B-D2C7F4ABA5FE}" srcOrd="0" destOrd="0" presId="urn:microsoft.com/office/officeart/2008/layout/VerticalCurvedList"/>
    <dgm:cxn modelId="{ABC1F548-F465-41D8-AA37-0C0246452C7A}" type="presOf" srcId="{37D2914A-E2C2-460E-8D77-ED5DE85DCE3B}" destId="{8B2152CA-F78D-4821-82D4-C519CCC0ABE7}" srcOrd="0" destOrd="0" presId="urn:microsoft.com/office/officeart/2008/layout/VerticalCurvedList"/>
    <dgm:cxn modelId="{6A7516B3-8A44-4875-B528-AD4B9C17DB6E}" type="presOf" srcId="{180FC980-2AFC-419C-96FB-86FF42CD04A6}" destId="{6FE08400-E5F1-4510-9386-D57DC494FF9C}" srcOrd="0" destOrd="0" presId="urn:microsoft.com/office/officeart/2008/layout/VerticalCurvedList"/>
    <dgm:cxn modelId="{A16063D0-FF57-4E64-908F-1E79757461A7}" srcId="{6A1FC979-A0F4-4460-882E-D41E7F411572}" destId="{B69A41A3-EF9A-4C1D-8F52-44FDF010B5BF}" srcOrd="3" destOrd="0" parTransId="{06359F3E-A8C8-4ABD-8B90-D0CBFEB68818}" sibTransId="{7A6BA979-80EF-4FFE-9223-5006654E1081}"/>
    <dgm:cxn modelId="{EB6F11D9-0467-43C0-8EB2-B417E4A0C3BF}" srcId="{6A1FC979-A0F4-4460-882E-D41E7F411572}" destId="{CDE13B8C-5F8E-42FA-88C3-3C842016D1CC}" srcOrd="0" destOrd="0" parTransId="{EC826B32-0CE9-417B-B35A-97346EAC7236}" sibTransId="{DFBE1F5F-D764-4899-9971-C9AD9196202C}"/>
    <dgm:cxn modelId="{73239EE0-ABFD-44BF-B932-3CABF2B6BD5A}" srcId="{6A1FC979-A0F4-4460-882E-D41E7F411572}" destId="{180FC980-2AFC-419C-96FB-86FF42CD04A6}" srcOrd="2" destOrd="0" parTransId="{28C80713-14A2-4BCB-BE3E-7993E280C212}" sibTransId="{DD25D23B-5EE1-49C9-A5F0-30345F06C6B4}"/>
    <dgm:cxn modelId="{521D2EE6-1A26-432E-9CC3-1FA08B21BBAB}" type="presOf" srcId="{B69A41A3-EF9A-4C1D-8F52-44FDF010B5BF}" destId="{1ACE0BF0-198C-4CC6-9065-1D04DBAB219A}" srcOrd="0" destOrd="0" presId="urn:microsoft.com/office/officeart/2008/layout/VerticalCurvedList"/>
    <dgm:cxn modelId="{F4660D20-D6AC-47AD-B7A2-5CCA1B64B0BF}" type="presParOf" srcId="{C880172D-0BDD-4273-8B5F-1BDD997A3072}" destId="{E8DF5C69-C0B2-4B4A-9C31-51AD27747BBA}" srcOrd="0" destOrd="0" presId="urn:microsoft.com/office/officeart/2008/layout/VerticalCurvedList"/>
    <dgm:cxn modelId="{89159F88-3416-4DE5-A469-712DF2AFCD49}" type="presParOf" srcId="{E8DF5C69-C0B2-4B4A-9C31-51AD27747BBA}" destId="{8E542DE3-B2EE-4A7A-963F-EECFE5E0E5B2}" srcOrd="0" destOrd="0" presId="urn:microsoft.com/office/officeart/2008/layout/VerticalCurvedList"/>
    <dgm:cxn modelId="{82D80FAA-BC8F-4198-AAB1-7BAC977F5D23}" type="presParOf" srcId="{8E542DE3-B2EE-4A7A-963F-EECFE5E0E5B2}" destId="{223B1C40-D13B-4521-8763-BB0FF4A3E2B7}" srcOrd="0" destOrd="0" presId="urn:microsoft.com/office/officeart/2008/layout/VerticalCurvedList"/>
    <dgm:cxn modelId="{6BC98C49-E8A2-445D-8164-013D7383EEF3}" type="presParOf" srcId="{8E542DE3-B2EE-4A7A-963F-EECFE5E0E5B2}" destId="{73C123C2-0051-4932-BAD0-8E19D978B2AC}" srcOrd="1" destOrd="0" presId="urn:microsoft.com/office/officeart/2008/layout/VerticalCurvedList"/>
    <dgm:cxn modelId="{FAEB085A-038B-4792-A0F4-D4115500B52A}" type="presParOf" srcId="{8E542DE3-B2EE-4A7A-963F-EECFE5E0E5B2}" destId="{B783EFB1-CFB9-49DB-BDD2-08815F9764A9}" srcOrd="2" destOrd="0" presId="urn:microsoft.com/office/officeart/2008/layout/VerticalCurvedList"/>
    <dgm:cxn modelId="{4F83061E-3877-446F-B5E6-FDD38D99F679}" type="presParOf" srcId="{8E542DE3-B2EE-4A7A-963F-EECFE5E0E5B2}" destId="{B79496D9-96CC-4C52-B9EB-0B6B0C94FB9B}" srcOrd="3" destOrd="0" presId="urn:microsoft.com/office/officeart/2008/layout/VerticalCurvedList"/>
    <dgm:cxn modelId="{69923378-29AF-4140-B7DE-0C2726F3310C}" type="presParOf" srcId="{E8DF5C69-C0B2-4B4A-9C31-51AD27747BBA}" destId="{2D90B262-F330-4683-BF8B-D2C7F4ABA5FE}" srcOrd="1" destOrd="0" presId="urn:microsoft.com/office/officeart/2008/layout/VerticalCurvedList"/>
    <dgm:cxn modelId="{D13A6D45-6C4A-4849-ABC3-6F86001C292A}" type="presParOf" srcId="{E8DF5C69-C0B2-4B4A-9C31-51AD27747BBA}" destId="{FB4E6459-5C0E-44DA-99D6-3D92E31BBF3A}" srcOrd="2" destOrd="0" presId="urn:microsoft.com/office/officeart/2008/layout/VerticalCurvedList"/>
    <dgm:cxn modelId="{6E316794-E587-42B3-8454-3FF6BD9012EE}" type="presParOf" srcId="{FB4E6459-5C0E-44DA-99D6-3D92E31BBF3A}" destId="{F0998B8C-CDCE-4874-9BCE-ECBF94A72D17}" srcOrd="0" destOrd="0" presId="urn:microsoft.com/office/officeart/2008/layout/VerticalCurvedList"/>
    <dgm:cxn modelId="{774F159B-CB19-4814-A821-F60F07B58611}" type="presParOf" srcId="{E8DF5C69-C0B2-4B4A-9C31-51AD27747BBA}" destId="{8B2152CA-F78D-4821-82D4-C519CCC0ABE7}" srcOrd="3" destOrd="0" presId="urn:microsoft.com/office/officeart/2008/layout/VerticalCurvedList"/>
    <dgm:cxn modelId="{143B9586-B1AA-4FB5-B64F-5157DC10FAAC}" type="presParOf" srcId="{E8DF5C69-C0B2-4B4A-9C31-51AD27747BBA}" destId="{06822D84-FB3E-4A13-8E99-C1B957BEDBC9}" srcOrd="4" destOrd="0" presId="urn:microsoft.com/office/officeart/2008/layout/VerticalCurvedList"/>
    <dgm:cxn modelId="{8094656E-682C-48B3-8100-BBF9633BEBCA}" type="presParOf" srcId="{06822D84-FB3E-4A13-8E99-C1B957BEDBC9}" destId="{E54D2BFC-28BB-4DD8-B0D2-448D11460EDD}" srcOrd="0" destOrd="0" presId="urn:microsoft.com/office/officeart/2008/layout/VerticalCurvedList"/>
    <dgm:cxn modelId="{52FC1633-C631-4B68-8F96-EAF81BAAAEB6}" type="presParOf" srcId="{E8DF5C69-C0B2-4B4A-9C31-51AD27747BBA}" destId="{6FE08400-E5F1-4510-9386-D57DC494FF9C}" srcOrd="5" destOrd="0" presId="urn:microsoft.com/office/officeart/2008/layout/VerticalCurvedList"/>
    <dgm:cxn modelId="{07D04947-61C0-4E4F-847F-AC6AD391E64E}" type="presParOf" srcId="{E8DF5C69-C0B2-4B4A-9C31-51AD27747BBA}" destId="{98DFC7EE-C63D-4433-A2F0-77E9877CDE1A}" srcOrd="6" destOrd="0" presId="urn:microsoft.com/office/officeart/2008/layout/VerticalCurvedList"/>
    <dgm:cxn modelId="{7D018325-F789-4D15-AABC-1A1D74C42C65}" type="presParOf" srcId="{98DFC7EE-C63D-4433-A2F0-77E9877CDE1A}" destId="{148A8ACA-7A39-4078-B696-6D9AD071AFBB}" srcOrd="0" destOrd="0" presId="urn:microsoft.com/office/officeart/2008/layout/VerticalCurvedList"/>
    <dgm:cxn modelId="{CA184933-2F58-45C0-8512-3D5D32EF9D01}" type="presParOf" srcId="{E8DF5C69-C0B2-4B4A-9C31-51AD27747BBA}" destId="{1ACE0BF0-198C-4CC6-9065-1D04DBAB219A}" srcOrd="7" destOrd="0" presId="urn:microsoft.com/office/officeart/2008/layout/VerticalCurvedList"/>
    <dgm:cxn modelId="{1C1B83D2-B336-45B3-AB49-19F2BACA75A2}" type="presParOf" srcId="{E8DF5C69-C0B2-4B4A-9C31-51AD27747BBA}" destId="{369DAABB-21B6-44C1-B5C4-600B6BB33CDD}" srcOrd="8" destOrd="0" presId="urn:microsoft.com/office/officeart/2008/layout/VerticalCurvedList"/>
    <dgm:cxn modelId="{32C774CA-FDBA-4E74-A168-02444D3A9D63}" type="presParOf" srcId="{369DAABB-21B6-44C1-B5C4-600B6BB33CDD}" destId="{8BE5B616-A79A-4798-B4D2-EC84C6E848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D687-B8C6-45F3-8273-04FC84B4B894}"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n-US"/>
        </a:p>
      </dgm:t>
    </dgm:pt>
    <dgm:pt modelId="{EAF38786-40D8-4A09-A866-003F688D575E}">
      <dgm:prSet phldrT="[Text]"/>
      <dgm:spPr/>
      <dgm:t>
        <a:bodyPr/>
        <a:lstStyle/>
        <a:p>
          <a:r>
            <a:rPr lang="en-US" b="1"/>
            <a:t>§5G1.3(b) Concepts</a:t>
          </a:r>
          <a:endParaRPr lang="en-US"/>
        </a:p>
      </dgm:t>
    </dgm:pt>
    <dgm:pt modelId="{5B235FDF-34F2-4B9A-BEC3-3252F6572F0A}" type="parTrans" cxnId="{58F28341-DE7F-4738-9C97-4AD44C2AA13E}">
      <dgm:prSet/>
      <dgm:spPr/>
      <dgm:t>
        <a:bodyPr/>
        <a:lstStyle/>
        <a:p>
          <a:endParaRPr lang="en-US"/>
        </a:p>
      </dgm:t>
    </dgm:pt>
    <dgm:pt modelId="{DCE9DBC5-1837-48B5-A188-84EB8032D879}" type="sibTrans" cxnId="{58F28341-DE7F-4738-9C97-4AD44C2AA13E}">
      <dgm:prSet/>
      <dgm:spPr/>
      <dgm:t>
        <a:bodyPr/>
        <a:lstStyle/>
        <a:p>
          <a:endParaRPr lang="en-US"/>
        </a:p>
      </dgm:t>
    </dgm:pt>
    <dgm:pt modelId="{771A861C-2BA3-47A6-A1E7-BC51148889DD}">
      <dgm:prSet phldrT="[Text]" custT="1"/>
      <dgm:spPr>
        <a:ln w="38100">
          <a:solidFill>
            <a:schemeClr val="tx2">
              <a:lumMod val="40000"/>
              <a:lumOff val="60000"/>
            </a:schemeClr>
          </a:solidFill>
        </a:ln>
      </dgm:spPr>
      <dgm:t>
        <a:bodyPr/>
        <a:lstStyle/>
        <a:p>
          <a:pPr algn="l"/>
          <a:r>
            <a:rPr lang="en-US" sz="1800"/>
            <a:t>Must be relevant conduct under §1B1.3(a)(1), (a)(2), (a)(3).</a:t>
          </a:r>
        </a:p>
      </dgm:t>
    </dgm:pt>
    <dgm:pt modelId="{13983A6C-0B72-4EDA-B38C-45481BCE4C13}" type="parTrans" cxnId="{0E0842C0-50AD-451D-8571-5366BF9352D7}">
      <dgm:prSet/>
      <dgm:spPr/>
      <dgm:t>
        <a:bodyPr/>
        <a:lstStyle/>
        <a:p>
          <a:endParaRPr lang="en-US"/>
        </a:p>
      </dgm:t>
    </dgm:pt>
    <dgm:pt modelId="{B74D7716-33A9-4783-ABDF-78C95518D733}" type="sibTrans" cxnId="{0E0842C0-50AD-451D-8571-5366BF9352D7}">
      <dgm:prSet/>
      <dgm:spPr/>
      <dgm:t>
        <a:bodyPr/>
        <a:lstStyle/>
        <a:p>
          <a:endParaRPr lang="en-US"/>
        </a:p>
      </dgm:t>
    </dgm:pt>
    <dgm:pt modelId="{1AB0A000-6A55-4A78-879C-B1ED5F206743}">
      <dgm:prSet phldrT="[Text]" custT="1"/>
      <dgm:spPr>
        <a:ln w="38100">
          <a:solidFill>
            <a:schemeClr val="tx2">
              <a:lumMod val="40000"/>
              <a:lumOff val="60000"/>
            </a:schemeClr>
          </a:solidFill>
        </a:ln>
      </dgm:spPr>
      <dgm:t>
        <a:bodyPr/>
        <a:lstStyle/>
        <a:p>
          <a:pPr algn="l"/>
          <a:r>
            <a:rPr lang="en-US" sz="1800"/>
            <a:t>Must be an undischarged term.</a:t>
          </a:r>
        </a:p>
      </dgm:t>
    </dgm:pt>
    <dgm:pt modelId="{EB58E263-32FF-48A5-BCAF-45555677741C}" type="parTrans" cxnId="{891E136A-7D7B-459A-8DBB-F466CB3B7FD6}">
      <dgm:prSet/>
      <dgm:spPr/>
      <dgm:t>
        <a:bodyPr/>
        <a:lstStyle/>
        <a:p>
          <a:endParaRPr lang="en-US"/>
        </a:p>
      </dgm:t>
    </dgm:pt>
    <dgm:pt modelId="{AEABB3D8-4C1B-4E20-A7B9-80AE1FE1241A}" type="sibTrans" cxnId="{891E136A-7D7B-459A-8DBB-F466CB3B7FD6}">
      <dgm:prSet/>
      <dgm:spPr/>
      <dgm:t>
        <a:bodyPr/>
        <a:lstStyle/>
        <a:p>
          <a:endParaRPr lang="en-US"/>
        </a:p>
      </dgm:t>
    </dgm:pt>
    <dgm:pt modelId="{AFAB6C6B-6345-437D-B57A-A7DACC5B9A4A}">
      <dgm:prSet phldrT="[Text]" custT="1"/>
      <dgm:spPr>
        <a:ln w="38100">
          <a:solidFill>
            <a:schemeClr val="tx2">
              <a:lumMod val="40000"/>
              <a:lumOff val="60000"/>
            </a:schemeClr>
          </a:solidFill>
        </a:ln>
      </dgm:spPr>
      <dgm:t>
        <a:bodyPr/>
        <a:lstStyle/>
        <a:p>
          <a:pPr marL="0" algn="l"/>
          <a:r>
            <a:rPr lang="en-US" sz="1600"/>
            <a:t>Must “adjust” sentence by time not credited by BOP.</a:t>
          </a:r>
        </a:p>
        <a:p>
          <a:pPr marL="339725" indent="0" algn="l"/>
          <a:r>
            <a:rPr lang="en-US" sz="1600"/>
            <a:t>May adjust below mandatory minimum.</a:t>
          </a:r>
        </a:p>
      </dgm:t>
    </dgm:pt>
    <dgm:pt modelId="{3E44D42A-C6DC-43C5-B866-312F8904016E}" type="parTrans" cxnId="{E3CA62FE-3E80-4A60-A3A3-BA654EAB63F9}">
      <dgm:prSet/>
      <dgm:spPr/>
      <dgm:t>
        <a:bodyPr/>
        <a:lstStyle/>
        <a:p>
          <a:endParaRPr lang="en-US"/>
        </a:p>
      </dgm:t>
    </dgm:pt>
    <dgm:pt modelId="{F89EFD0A-DAF5-4F6D-B102-9F962B59907C}" type="sibTrans" cxnId="{E3CA62FE-3E80-4A60-A3A3-BA654EAB63F9}">
      <dgm:prSet/>
      <dgm:spPr/>
      <dgm:t>
        <a:bodyPr/>
        <a:lstStyle/>
        <a:p>
          <a:endParaRPr lang="en-US"/>
        </a:p>
      </dgm:t>
    </dgm:pt>
    <dgm:pt modelId="{FA069657-8CEE-465A-AF7E-60BFCAB0C2D7}">
      <dgm:prSet phldrT="[Text]" custT="1"/>
      <dgm:spPr>
        <a:ln w="38100">
          <a:solidFill>
            <a:schemeClr val="tx2">
              <a:lumMod val="40000"/>
              <a:lumOff val="60000"/>
            </a:schemeClr>
          </a:solidFill>
        </a:ln>
      </dgm:spPr>
      <dgm:t>
        <a:bodyPr/>
        <a:lstStyle/>
        <a:p>
          <a:pPr algn="l"/>
          <a:r>
            <a:rPr lang="en-US" sz="1800"/>
            <a:t>Must order remaining period to be served concurrently.</a:t>
          </a:r>
        </a:p>
      </dgm:t>
    </dgm:pt>
    <dgm:pt modelId="{A650CEE9-3D51-4745-8CDA-883D9856D819}" type="parTrans" cxnId="{70D4D1E4-DF95-4137-98F9-ECAC330DC0D2}">
      <dgm:prSet/>
      <dgm:spPr/>
      <dgm:t>
        <a:bodyPr/>
        <a:lstStyle/>
        <a:p>
          <a:endParaRPr lang="en-US"/>
        </a:p>
      </dgm:t>
    </dgm:pt>
    <dgm:pt modelId="{3DD8B742-250F-4D65-9DB5-B4F1BA066B79}" type="sibTrans" cxnId="{70D4D1E4-DF95-4137-98F9-ECAC330DC0D2}">
      <dgm:prSet/>
      <dgm:spPr/>
      <dgm:t>
        <a:bodyPr/>
        <a:lstStyle/>
        <a:p>
          <a:endParaRPr lang="en-US"/>
        </a:p>
      </dgm:t>
    </dgm:pt>
    <dgm:pt modelId="{AFE04731-5DFF-4DE7-9543-4EE961F8DBD1}">
      <dgm:prSet phldrT="[Text]" custT="1"/>
      <dgm:spPr>
        <a:ln w="38100">
          <a:solidFill>
            <a:schemeClr val="tx2">
              <a:lumMod val="40000"/>
              <a:lumOff val="60000"/>
            </a:schemeClr>
          </a:solidFill>
        </a:ln>
      </dgm:spPr>
      <dgm:t>
        <a:bodyPr/>
        <a:lstStyle/>
        <a:p>
          <a:pPr algn="l"/>
          <a:r>
            <a:rPr lang="en-US" sz="1600"/>
            <a:t>This mechanism should be noted clearly on the judgment. </a:t>
          </a:r>
        </a:p>
      </dgm:t>
    </dgm:pt>
    <dgm:pt modelId="{F1613B5E-05C2-41F4-B112-CE2F7B1BB403}" type="parTrans" cxnId="{D15586AF-0310-448F-9A17-02417DF8471B}">
      <dgm:prSet/>
      <dgm:spPr/>
      <dgm:t>
        <a:bodyPr/>
        <a:lstStyle/>
        <a:p>
          <a:endParaRPr lang="en-US"/>
        </a:p>
      </dgm:t>
    </dgm:pt>
    <dgm:pt modelId="{5E24D59D-0D7B-48AB-8B6A-B4254D10C667}" type="sibTrans" cxnId="{D15586AF-0310-448F-9A17-02417DF8471B}">
      <dgm:prSet/>
      <dgm:spPr/>
      <dgm:t>
        <a:bodyPr/>
        <a:lstStyle/>
        <a:p>
          <a:endParaRPr lang="en-US"/>
        </a:p>
      </dgm:t>
    </dgm:pt>
    <dgm:pt modelId="{CD271684-C4FD-4356-91AC-3D89ACE77159}" type="pres">
      <dgm:prSet presAssocID="{011CD687-B8C6-45F3-8273-04FC84B4B894}" presName="Name0" presStyleCnt="0">
        <dgm:presLayoutVars>
          <dgm:chMax val="1"/>
          <dgm:chPref val="1"/>
          <dgm:dir/>
          <dgm:animOne val="branch"/>
          <dgm:animLvl val="lvl"/>
        </dgm:presLayoutVars>
      </dgm:prSet>
      <dgm:spPr/>
    </dgm:pt>
    <dgm:pt modelId="{6EB27680-92B7-47D3-9711-27AACDF2CFFF}" type="pres">
      <dgm:prSet presAssocID="{EAF38786-40D8-4A09-A866-003F688D575E}" presName="singleCycle" presStyleCnt="0"/>
      <dgm:spPr/>
    </dgm:pt>
    <dgm:pt modelId="{D3B6B326-B163-46D5-9961-48AA03C2F3C1}" type="pres">
      <dgm:prSet presAssocID="{EAF38786-40D8-4A09-A866-003F688D575E}" presName="singleCenter" presStyleLbl="node1" presStyleIdx="0" presStyleCnt="6" custScaleX="162758" custLinFactNeighborX="1302" custLinFactNeighborY="-28924">
        <dgm:presLayoutVars>
          <dgm:chMax val="7"/>
          <dgm:chPref val="7"/>
        </dgm:presLayoutVars>
      </dgm:prSet>
      <dgm:spPr>
        <a:prstGeom prst="snip2DiagRect">
          <a:avLst/>
        </a:prstGeom>
      </dgm:spPr>
    </dgm:pt>
    <dgm:pt modelId="{6AFF566A-E675-4B60-AFD1-802156975692}" type="pres">
      <dgm:prSet presAssocID="{13983A6C-0B72-4EDA-B38C-45481BCE4C13}" presName="Name56" presStyleLbl="parChTrans1D2" presStyleIdx="0" presStyleCnt="5"/>
      <dgm:spPr/>
    </dgm:pt>
    <dgm:pt modelId="{332C03D3-01C7-4822-AEE1-CE5DBF81FCF0}" type="pres">
      <dgm:prSet presAssocID="{771A861C-2BA3-47A6-A1E7-BC51148889DD}" presName="text0" presStyleLbl="node1" presStyleIdx="1" presStyleCnt="6" custScaleX="222588" custScaleY="110000" custRadScaleRad="160867" custRadScaleInc="-216630">
        <dgm:presLayoutVars>
          <dgm:bulletEnabled val="1"/>
        </dgm:presLayoutVars>
      </dgm:prSet>
      <dgm:spPr>
        <a:prstGeom prst="snip2DiagRect">
          <a:avLst/>
        </a:prstGeom>
      </dgm:spPr>
    </dgm:pt>
    <dgm:pt modelId="{0FCC4BFC-3196-40A8-8913-30A127C8479A}" type="pres">
      <dgm:prSet presAssocID="{EB58E263-32FF-48A5-BCAF-45555677741C}" presName="Name56" presStyleLbl="parChTrans1D2" presStyleIdx="1" presStyleCnt="5"/>
      <dgm:spPr/>
    </dgm:pt>
    <dgm:pt modelId="{45D640FC-48D2-45DF-B802-1240268F6A0D}" type="pres">
      <dgm:prSet presAssocID="{1AB0A000-6A55-4A78-879C-B1ED5F206743}" presName="text0" presStyleLbl="node1" presStyleIdx="2" presStyleCnt="6" custScaleX="222588" custScaleY="110000" custRadScaleRad="126771" custRadScaleInc="-493856">
        <dgm:presLayoutVars>
          <dgm:bulletEnabled val="1"/>
        </dgm:presLayoutVars>
      </dgm:prSet>
      <dgm:spPr>
        <a:prstGeom prst="snip2DiagRect">
          <a:avLst/>
        </a:prstGeom>
      </dgm:spPr>
    </dgm:pt>
    <dgm:pt modelId="{839740B2-48C2-430D-870D-B48D702ECB74}" type="pres">
      <dgm:prSet presAssocID="{3E44D42A-C6DC-43C5-B866-312F8904016E}" presName="Name56" presStyleLbl="parChTrans1D2" presStyleIdx="2" presStyleCnt="5"/>
      <dgm:spPr/>
    </dgm:pt>
    <dgm:pt modelId="{000A4963-37D5-4DF7-9478-8AAE7E3A7F78}" type="pres">
      <dgm:prSet presAssocID="{AFAB6C6B-6345-437D-B57A-A7DACC5B9A4A}" presName="text0" presStyleLbl="node1" presStyleIdx="3" presStyleCnt="6" custScaleX="222588" custScaleY="110000" custRadScaleRad="77272" custRadScaleInc="95279">
        <dgm:presLayoutVars>
          <dgm:bulletEnabled val="1"/>
        </dgm:presLayoutVars>
      </dgm:prSet>
      <dgm:spPr>
        <a:prstGeom prst="snip2DiagRect">
          <a:avLst/>
        </a:prstGeom>
      </dgm:spPr>
    </dgm:pt>
    <dgm:pt modelId="{70A663B7-3DA8-46C1-92E6-E6A630849987}" type="pres">
      <dgm:prSet presAssocID="{A650CEE9-3D51-4745-8CDA-883D9856D819}" presName="Name56" presStyleLbl="parChTrans1D2" presStyleIdx="3" presStyleCnt="5"/>
      <dgm:spPr/>
    </dgm:pt>
    <dgm:pt modelId="{9CE99625-540E-455D-B687-AC3D9CB9E05D}" type="pres">
      <dgm:prSet presAssocID="{FA069657-8CEE-465A-AF7E-60BFCAB0C2D7}" presName="text0" presStyleLbl="node1" presStyleIdx="4" presStyleCnt="6" custScaleX="222588" custScaleY="110000" custRadScaleRad="132499" custRadScaleInc="-308086">
        <dgm:presLayoutVars>
          <dgm:bulletEnabled val="1"/>
        </dgm:presLayoutVars>
      </dgm:prSet>
      <dgm:spPr>
        <a:prstGeom prst="snip2DiagRect">
          <a:avLst/>
        </a:prstGeom>
      </dgm:spPr>
    </dgm:pt>
    <dgm:pt modelId="{A8D4645D-9E5D-424B-9B98-43B9E5E53339}" type="pres">
      <dgm:prSet presAssocID="{F1613B5E-05C2-41F4-B112-CE2F7B1BB403}" presName="Name56" presStyleLbl="parChTrans1D2" presStyleIdx="4" presStyleCnt="5"/>
      <dgm:spPr/>
    </dgm:pt>
    <dgm:pt modelId="{4873A725-1F62-4BD4-AC84-136C0FE80375}" type="pres">
      <dgm:prSet presAssocID="{AFE04731-5DFF-4DE7-9543-4EE961F8DBD1}" presName="text0" presStyleLbl="node1" presStyleIdx="5" presStyleCnt="6" custScaleX="222588" custScaleY="110000" custRadScaleRad="179649" custRadScaleInc="422616">
        <dgm:presLayoutVars>
          <dgm:bulletEnabled val="1"/>
        </dgm:presLayoutVars>
      </dgm:prSet>
      <dgm:spPr>
        <a:prstGeom prst="snip2DiagRect">
          <a:avLst/>
        </a:prstGeom>
      </dgm:spPr>
    </dgm:pt>
  </dgm:ptLst>
  <dgm:cxnLst>
    <dgm:cxn modelId="{98F93C16-EADF-4183-8E4A-95FF9C54FC80}" type="presOf" srcId="{EB58E263-32FF-48A5-BCAF-45555677741C}" destId="{0FCC4BFC-3196-40A8-8913-30A127C8479A}" srcOrd="0" destOrd="0" presId="urn:microsoft.com/office/officeart/2008/layout/RadialCluster"/>
    <dgm:cxn modelId="{2F20FE39-CAE9-4A97-9925-6F0454E760C7}" type="presOf" srcId="{AFAB6C6B-6345-437D-B57A-A7DACC5B9A4A}" destId="{000A4963-37D5-4DF7-9478-8AAE7E3A7F78}" srcOrd="0" destOrd="0" presId="urn:microsoft.com/office/officeart/2008/layout/RadialCluster"/>
    <dgm:cxn modelId="{58F28341-DE7F-4738-9C97-4AD44C2AA13E}" srcId="{011CD687-B8C6-45F3-8273-04FC84B4B894}" destId="{EAF38786-40D8-4A09-A866-003F688D575E}" srcOrd="0" destOrd="0" parTransId="{5B235FDF-34F2-4B9A-BEC3-3252F6572F0A}" sibTransId="{DCE9DBC5-1837-48B5-A188-84EB8032D879}"/>
    <dgm:cxn modelId="{E44E7866-0029-444E-88C1-DFB64E2FFE03}" type="presOf" srcId="{A650CEE9-3D51-4745-8CDA-883D9856D819}" destId="{70A663B7-3DA8-46C1-92E6-E6A630849987}" srcOrd="0" destOrd="0" presId="urn:microsoft.com/office/officeart/2008/layout/RadialCluster"/>
    <dgm:cxn modelId="{891E136A-7D7B-459A-8DBB-F466CB3B7FD6}" srcId="{EAF38786-40D8-4A09-A866-003F688D575E}" destId="{1AB0A000-6A55-4A78-879C-B1ED5F206743}" srcOrd="1" destOrd="0" parTransId="{EB58E263-32FF-48A5-BCAF-45555677741C}" sibTransId="{AEABB3D8-4C1B-4E20-A7B9-80AE1FE1241A}"/>
    <dgm:cxn modelId="{E4BFE180-6D2A-4F84-BD00-8C0BA62761BF}" type="presOf" srcId="{771A861C-2BA3-47A6-A1E7-BC51148889DD}" destId="{332C03D3-01C7-4822-AEE1-CE5DBF81FCF0}" srcOrd="0" destOrd="0" presId="urn:microsoft.com/office/officeart/2008/layout/RadialCluster"/>
    <dgm:cxn modelId="{AAED7F88-338E-4216-BCFD-7058BEA5A3DE}" type="presOf" srcId="{AFE04731-5DFF-4DE7-9543-4EE961F8DBD1}" destId="{4873A725-1F62-4BD4-AC84-136C0FE80375}" srcOrd="0" destOrd="0" presId="urn:microsoft.com/office/officeart/2008/layout/RadialCluster"/>
    <dgm:cxn modelId="{50DBED95-7C8C-41F2-9454-EEEF016DAF3F}" type="presOf" srcId="{FA069657-8CEE-465A-AF7E-60BFCAB0C2D7}" destId="{9CE99625-540E-455D-B687-AC3D9CB9E05D}" srcOrd="0" destOrd="0" presId="urn:microsoft.com/office/officeart/2008/layout/RadialCluster"/>
    <dgm:cxn modelId="{0D635C96-54C0-4C26-80B9-8A58127F998C}" type="presOf" srcId="{F1613B5E-05C2-41F4-B112-CE2F7B1BB403}" destId="{A8D4645D-9E5D-424B-9B98-43B9E5E53339}" srcOrd="0" destOrd="0" presId="urn:microsoft.com/office/officeart/2008/layout/RadialCluster"/>
    <dgm:cxn modelId="{D15586AF-0310-448F-9A17-02417DF8471B}" srcId="{EAF38786-40D8-4A09-A866-003F688D575E}" destId="{AFE04731-5DFF-4DE7-9543-4EE961F8DBD1}" srcOrd="4" destOrd="0" parTransId="{F1613B5E-05C2-41F4-B112-CE2F7B1BB403}" sibTransId="{5E24D59D-0D7B-48AB-8B6A-B4254D10C667}"/>
    <dgm:cxn modelId="{9E1C02B3-5564-41C8-92A2-40AB06886259}" type="presOf" srcId="{EAF38786-40D8-4A09-A866-003F688D575E}" destId="{D3B6B326-B163-46D5-9961-48AA03C2F3C1}" srcOrd="0" destOrd="0" presId="urn:microsoft.com/office/officeart/2008/layout/RadialCluster"/>
    <dgm:cxn modelId="{0E0842C0-50AD-451D-8571-5366BF9352D7}" srcId="{EAF38786-40D8-4A09-A866-003F688D575E}" destId="{771A861C-2BA3-47A6-A1E7-BC51148889DD}" srcOrd="0" destOrd="0" parTransId="{13983A6C-0B72-4EDA-B38C-45481BCE4C13}" sibTransId="{B74D7716-33A9-4783-ABDF-78C95518D733}"/>
    <dgm:cxn modelId="{9642BED5-EDD0-42F0-9C56-A4DD83D9D13F}" type="presOf" srcId="{011CD687-B8C6-45F3-8273-04FC84B4B894}" destId="{CD271684-C4FD-4356-91AC-3D89ACE77159}" srcOrd="0" destOrd="0" presId="urn:microsoft.com/office/officeart/2008/layout/RadialCluster"/>
    <dgm:cxn modelId="{1A5E23DC-8D4B-4950-A032-ECA641D290BB}" type="presOf" srcId="{13983A6C-0B72-4EDA-B38C-45481BCE4C13}" destId="{6AFF566A-E675-4B60-AFD1-802156975692}" srcOrd="0" destOrd="0" presId="urn:microsoft.com/office/officeart/2008/layout/RadialCluster"/>
    <dgm:cxn modelId="{70D4D1E4-DF95-4137-98F9-ECAC330DC0D2}" srcId="{EAF38786-40D8-4A09-A866-003F688D575E}" destId="{FA069657-8CEE-465A-AF7E-60BFCAB0C2D7}" srcOrd="3" destOrd="0" parTransId="{A650CEE9-3D51-4745-8CDA-883D9856D819}" sibTransId="{3DD8B742-250F-4D65-9DB5-B4F1BA066B79}"/>
    <dgm:cxn modelId="{A5E7FAEC-8040-4F89-BEF4-63ED3634E399}" type="presOf" srcId="{3E44D42A-C6DC-43C5-B866-312F8904016E}" destId="{839740B2-48C2-430D-870D-B48D702ECB74}" srcOrd="0" destOrd="0" presId="urn:microsoft.com/office/officeart/2008/layout/RadialCluster"/>
    <dgm:cxn modelId="{81331CF1-864D-4A73-B8A6-27ECD622018A}" type="presOf" srcId="{1AB0A000-6A55-4A78-879C-B1ED5F206743}" destId="{45D640FC-48D2-45DF-B802-1240268F6A0D}" srcOrd="0" destOrd="0" presId="urn:microsoft.com/office/officeart/2008/layout/RadialCluster"/>
    <dgm:cxn modelId="{E3CA62FE-3E80-4A60-A3A3-BA654EAB63F9}" srcId="{EAF38786-40D8-4A09-A866-003F688D575E}" destId="{AFAB6C6B-6345-437D-B57A-A7DACC5B9A4A}" srcOrd="2" destOrd="0" parTransId="{3E44D42A-C6DC-43C5-B866-312F8904016E}" sibTransId="{F89EFD0A-DAF5-4F6D-B102-9F962B59907C}"/>
    <dgm:cxn modelId="{34479708-B3F4-4B1A-8ABF-C903DED4FE7E}" type="presParOf" srcId="{CD271684-C4FD-4356-91AC-3D89ACE77159}" destId="{6EB27680-92B7-47D3-9711-27AACDF2CFFF}" srcOrd="0" destOrd="0" presId="urn:microsoft.com/office/officeart/2008/layout/RadialCluster"/>
    <dgm:cxn modelId="{B2BCC171-E98B-4EBA-B6FA-D8591776B28C}" type="presParOf" srcId="{6EB27680-92B7-47D3-9711-27AACDF2CFFF}" destId="{D3B6B326-B163-46D5-9961-48AA03C2F3C1}" srcOrd="0" destOrd="0" presId="urn:microsoft.com/office/officeart/2008/layout/RadialCluster"/>
    <dgm:cxn modelId="{1B96D515-EF1D-4A56-9FAA-051022A7AD77}" type="presParOf" srcId="{6EB27680-92B7-47D3-9711-27AACDF2CFFF}" destId="{6AFF566A-E675-4B60-AFD1-802156975692}" srcOrd="1" destOrd="0" presId="urn:microsoft.com/office/officeart/2008/layout/RadialCluster"/>
    <dgm:cxn modelId="{FEFFF477-D485-4548-9D39-6685035E27EB}" type="presParOf" srcId="{6EB27680-92B7-47D3-9711-27AACDF2CFFF}" destId="{332C03D3-01C7-4822-AEE1-CE5DBF81FCF0}" srcOrd="2" destOrd="0" presId="urn:microsoft.com/office/officeart/2008/layout/RadialCluster"/>
    <dgm:cxn modelId="{6D582755-E67B-4672-ACC8-9777A3DDA4C4}" type="presParOf" srcId="{6EB27680-92B7-47D3-9711-27AACDF2CFFF}" destId="{0FCC4BFC-3196-40A8-8913-30A127C8479A}" srcOrd="3" destOrd="0" presId="urn:microsoft.com/office/officeart/2008/layout/RadialCluster"/>
    <dgm:cxn modelId="{6CC58F31-0135-4505-940F-34032EA63D89}" type="presParOf" srcId="{6EB27680-92B7-47D3-9711-27AACDF2CFFF}" destId="{45D640FC-48D2-45DF-B802-1240268F6A0D}" srcOrd="4" destOrd="0" presId="urn:microsoft.com/office/officeart/2008/layout/RadialCluster"/>
    <dgm:cxn modelId="{73553011-819A-4BAA-9F13-5011A1347D8A}" type="presParOf" srcId="{6EB27680-92B7-47D3-9711-27AACDF2CFFF}" destId="{839740B2-48C2-430D-870D-B48D702ECB74}" srcOrd="5" destOrd="0" presId="urn:microsoft.com/office/officeart/2008/layout/RadialCluster"/>
    <dgm:cxn modelId="{59C1676D-1897-4FEC-A993-0F2ACCD99205}" type="presParOf" srcId="{6EB27680-92B7-47D3-9711-27AACDF2CFFF}" destId="{000A4963-37D5-4DF7-9478-8AAE7E3A7F78}" srcOrd="6" destOrd="0" presId="urn:microsoft.com/office/officeart/2008/layout/RadialCluster"/>
    <dgm:cxn modelId="{88335D72-2EFD-4483-A983-766AA4F59F7F}" type="presParOf" srcId="{6EB27680-92B7-47D3-9711-27AACDF2CFFF}" destId="{70A663B7-3DA8-46C1-92E6-E6A630849987}" srcOrd="7" destOrd="0" presId="urn:microsoft.com/office/officeart/2008/layout/RadialCluster"/>
    <dgm:cxn modelId="{F5632088-1130-4DFA-B3F0-1A18A8F0375A}" type="presParOf" srcId="{6EB27680-92B7-47D3-9711-27AACDF2CFFF}" destId="{9CE99625-540E-455D-B687-AC3D9CB9E05D}" srcOrd="8" destOrd="0" presId="urn:microsoft.com/office/officeart/2008/layout/RadialCluster"/>
    <dgm:cxn modelId="{B93512DD-AE4D-4D9E-9D51-A3121145911B}" type="presParOf" srcId="{6EB27680-92B7-47D3-9711-27AACDF2CFFF}" destId="{A8D4645D-9E5D-424B-9B98-43B9E5E53339}" srcOrd="9" destOrd="0" presId="urn:microsoft.com/office/officeart/2008/layout/RadialCluster"/>
    <dgm:cxn modelId="{08AFC6D9-90A3-4D31-9478-BE47892EEF2A}" type="presParOf" srcId="{6EB27680-92B7-47D3-9711-27AACDF2CFFF}" destId="{4873A725-1F62-4BD4-AC84-136C0FE8037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88E22-C384-44DA-A041-AFA0D81A94E5}" type="doc">
      <dgm:prSet loTypeId="urn:microsoft.com/office/officeart/2005/8/layout/matrix1" loCatId="matrix" qsTypeId="urn:microsoft.com/office/officeart/2005/8/quickstyle/simple2" qsCatId="simple" csTypeId="urn:microsoft.com/office/officeart/2005/8/colors/colorful2" csCatId="colorful" phldr="1"/>
      <dgm:spPr/>
      <dgm:t>
        <a:bodyPr/>
        <a:lstStyle/>
        <a:p>
          <a:endParaRPr lang="en-US"/>
        </a:p>
      </dgm:t>
    </dgm:pt>
    <dgm:pt modelId="{0D1798ED-2AF4-4AD6-9AF6-74B4189F168C}">
      <dgm:prSet phldrT="[Text]"/>
      <dgm:spPr>
        <a:solidFill>
          <a:schemeClr val="tx2"/>
        </a:solidFill>
      </dgm:spPr>
      <dgm:t>
        <a:bodyPr/>
        <a:lstStyle/>
        <a:p>
          <a:r>
            <a:rPr lang="en-US" b="1">
              <a:solidFill>
                <a:schemeClr val="bg1"/>
              </a:solidFill>
            </a:rPr>
            <a:t>Purposes</a:t>
          </a:r>
        </a:p>
      </dgm:t>
    </dgm:pt>
    <dgm:pt modelId="{26B15E72-9EF1-44FF-A634-E5469C96540C}" type="parTrans" cxnId="{8548DEB1-8046-4D43-87C3-5B4D82F60619}">
      <dgm:prSet/>
      <dgm:spPr/>
      <dgm:t>
        <a:bodyPr/>
        <a:lstStyle/>
        <a:p>
          <a:endParaRPr lang="en-US"/>
        </a:p>
      </dgm:t>
    </dgm:pt>
    <dgm:pt modelId="{E338CDF6-EBCD-4812-85FD-000F3BAE0F2E}" type="sibTrans" cxnId="{8548DEB1-8046-4D43-87C3-5B4D82F60619}">
      <dgm:prSet/>
      <dgm:spPr/>
      <dgm:t>
        <a:bodyPr/>
        <a:lstStyle/>
        <a:p>
          <a:endParaRPr lang="en-US"/>
        </a:p>
      </dgm:t>
    </dgm:pt>
    <dgm:pt modelId="{92FEB184-9989-4946-9386-01108B66D38B}">
      <dgm:prSet phldrT="[Text]"/>
      <dgm:spPr>
        <a:gradFill flip="none" rotWithShape="1">
          <a:gsLst>
            <a:gs pos="0">
              <a:schemeClr val="accent2">
                <a:hueOff val="0"/>
                <a:satOff val="0"/>
                <a:lumOff val="0"/>
                <a:shade val="30000"/>
                <a:satMod val="115000"/>
              </a:schemeClr>
            </a:gs>
            <a:gs pos="50000">
              <a:schemeClr val="accent2">
                <a:hueOff val="0"/>
                <a:satOff val="0"/>
                <a:lumOff val="0"/>
                <a:shade val="67500"/>
                <a:satMod val="115000"/>
              </a:schemeClr>
            </a:gs>
            <a:gs pos="100000">
              <a:schemeClr val="accent2">
                <a:hueOff val="0"/>
                <a:satOff val="0"/>
                <a:lumOff val="0"/>
                <a:shade val="100000"/>
                <a:satMod val="115000"/>
              </a:schemeClr>
            </a:gs>
          </a:gsLst>
          <a:path path="circle">
            <a:fillToRect l="100000" b="100000"/>
          </a:path>
          <a:tileRect t="-100000" r="-100000"/>
        </a:gradFill>
      </dgm:spPr>
      <dgm:t>
        <a:bodyPr tIns="548640"/>
        <a:lstStyle/>
        <a:p>
          <a:r>
            <a:rPr lang="en-US"/>
            <a:t>Punishment</a:t>
          </a:r>
        </a:p>
      </dgm:t>
    </dgm:pt>
    <dgm:pt modelId="{7F55398A-2D5A-41C3-B602-8B5125762280}" type="parTrans" cxnId="{B43B1F51-94AA-40B7-9655-95DB5D731C53}">
      <dgm:prSet/>
      <dgm:spPr/>
      <dgm:t>
        <a:bodyPr/>
        <a:lstStyle/>
        <a:p>
          <a:endParaRPr lang="en-US"/>
        </a:p>
      </dgm:t>
    </dgm:pt>
    <dgm:pt modelId="{498CE089-6D4E-4F9F-BAF9-4A8A9B906C5A}" type="sibTrans" cxnId="{B43B1F51-94AA-40B7-9655-95DB5D731C53}">
      <dgm:prSet/>
      <dgm:spPr/>
      <dgm:t>
        <a:bodyPr/>
        <a:lstStyle/>
        <a:p>
          <a:endParaRPr lang="en-US"/>
        </a:p>
      </dgm:t>
    </dgm:pt>
    <dgm:pt modelId="{2232E31E-6D25-40B1-9A2E-C2C426376E59}">
      <dgm:prSet phldrT="[Text]"/>
      <dgm:spPr>
        <a:gradFill flip="none" rotWithShape="1">
          <a:gsLst>
            <a:gs pos="0">
              <a:schemeClr val="accent2">
                <a:hueOff val="-87213"/>
                <a:satOff val="9947"/>
                <a:lumOff val="7842"/>
                <a:shade val="30000"/>
                <a:satMod val="115000"/>
              </a:schemeClr>
            </a:gs>
            <a:gs pos="50000">
              <a:schemeClr val="accent2">
                <a:hueOff val="-87213"/>
                <a:satOff val="9947"/>
                <a:lumOff val="7842"/>
                <a:shade val="67500"/>
                <a:satMod val="115000"/>
              </a:schemeClr>
            </a:gs>
            <a:gs pos="100000">
              <a:schemeClr val="accent2">
                <a:hueOff val="-87213"/>
                <a:satOff val="9947"/>
                <a:lumOff val="7842"/>
                <a:shade val="100000"/>
                <a:satMod val="115000"/>
              </a:schemeClr>
            </a:gs>
          </a:gsLst>
          <a:path path="circle">
            <a:fillToRect l="100000" b="100000"/>
          </a:path>
          <a:tileRect t="-100000" r="-100000"/>
        </a:gradFill>
      </dgm:spPr>
      <dgm:t>
        <a:bodyPr tIns="548640"/>
        <a:lstStyle/>
        <a:p>
          <a:r>
            <a:rPr lang="en-US"/>
            <a:t>Deterrence</a:t>
          </a:r>
        </a:p>
      </dgm:t>
    </dgm:pt>
    <dgm:pt modelId="{7C5A5BF1-D112-4F38-9365-E1F2AE0E946E}" type="parTrans" cxnId="{A91E9BFB-211A-40A1-85BE-B50D05A29898}">
      <dgm:prSet/>
      <dgm:spPr/>
      <dgm:t>
        <a:bodyPr/>
        <a:lstStyle/>
        <a:p>
          <a:endParaRPr lang="en-US"/>
        </a:p>
      </dgm:t>
    </dgm:pt>
    <dgm:pt modelId="{E7145418-74A6-4AB9-BE4F-5CAADC166DA4}" type="sibTrans" cxnId="{A91E9BFB-211A-40A1-85BE-B50D05A29898}">
      <dgm:prSet/>
      <dgm:spPr/>
      <dgm:t>
        <a:bodyPr/>
        <a:lstStyle/>
        <a:p>
          <a:endParaRPr lang="en-US"/>
        </a:p>
      </dgm:t>
    </dgm:pt>
    <dgm:pt modelId="{B71D29B1-BB7D-4037-82FF-5392591E1BFE}">
      <dgm:prSet phldrT="[Text]"/>
      <dgm:spPr>
        <a:gradFill flip="none" rotWithShape="1">
          <a:gsLst>
            <a:gs pos="0">
              <a:schemeClr val="accent2">
                <a:hueOff val="-174426"/>
                <a:satOff val="19893"/>
                <a:lumOff val="15685"/>
                <a:shade val="30000"/>
                <a:satMod val="115000"/>
              </a:schemeClr>
            </a:gs>
            <a:gs pos="50000">
              <a:schemeClr val="accent2">
                <a:hueOff val="-174426"/>
                <a:satOff val="19893"/>
                <a:lumOff val="15685"/>
                <a:shade val="67500"/>
                <a:satMod val="115000"/>
              </a:schemeClr>
            </a:gs>
            <a:gs pos="100000">
              <a:schemeClr val="accent2">
                <a:hueOff val="-174426"/>
                <a:satOff val="19893"/>
                <a:lumOff val="15685"/>
                <a:shade val="100000"/>
                <a:satMod val="115000"/>
              </a:schemeClr>
            </a:gs>
          </a:gsLst>
          <a:lin ang="8100000" scaled="1"/>
          <a:tileRect/>
        </a:gradFill>
      </dgm:spPr>
      <dgm:t>
        <a:bodyPr tIns="0" bIns="457200"/>
        <a:lstStyle/>
        <a:p>
          <a:r>
            <a:rPr lang="en-US"/>
            <a:t>Incapacitation</a:t>
          </a:r>
        </a:p>
      </dgm:t>
    </dgm:pt>
    <dgm:pt modelId="{F8B59AB6-42EA-4802-BE8F-126BA0369353}" type="parTrans" cxnId="{EF1CBCCF-D57A-44D6-940C-9EC61DC92C8B}">
      <dgm:prSet/>
      <dgm:spPr/>
      <dgm:t>
        <a:bodyPr/>
        <a:lstStyle/>
        <a:p>
          <a:endParaRPr lang="en-US"/>
        </a:p>
      </dgm:t>
    </dgm:pt>
    <dgm:pt modelId="{BA6BFABC-F754-4C5B-9EC0-9F04FFEE2BD0}" type="sibTrans" cxnId="{EF1CBCCF-D57A-44D6-940C-9EC61DC92C8B}">
      <dgm:prSet/>
      <dgm:spPr/>
      <dgm:t>
        <a:bodyPr/>
        <a:lstStyle/>
        <a:p>
          <a:endParaRPr lang="en-US"/>
        </a:p>
      </dgm:t>
    </dgm:pt>
    <dgm:pt modelId="{3176F495-C2A1-4917-8904-E7297B835553}">
      <dgm:prSet phldrT="[Text]"/>
      <dgm:spPr>
        <a:gradFill flip="none" rotWithShape="0">
          <a:gsLst>
            <a:gs pos="0">
              <a:schemeClr val="accent2">
                <a:hueOff val="-261639"/>
                <a:satOff val="29840"/>
                <a:lumOff val="23527"/>
                <a:shade val="30000"/>
                <a:satMod val="115000"/>
              </a:schemeClr>
            </a:gs>
            <a:gs pos="50000">
              <a:schemeClr val="accent2">
                <a:hueOff val="-261639"/>
                <a:satOff val="29840"/>
                <a:lumOff val="23527"/>
                <a:shade val="67500"/>
                <a:satMod val="115000"/>
              </a:schemeClr>
            </a:gs>
            <a:gs pos="100000">
              <a:schemeClr val="accent2">
                <a:hueOff val="-261639"/>
                <a:satOff val="29840"/>
                <a:lumOff val="23527"/>
                <a:shade val="100000"/>
                <a:satMod val="115000"/>
              </a:schemeClr>
            </a:gs>
          </a:gsLst>
          <a:path path="circle">
            <a:fillToRect l="100000" t="100000"/>
          </a:path>
          <a:tileRect r="-100000" b="-100000"/>
        </a:gradFill>
      </dgm:spPr>
      <dgm:t>
        <a:bodyPr tIns="0" bIns="457200"/>
        <a:lstStyle/>
        <a:p>
          <a:r>
            <a:rPr lang="en-US"/>
            <a:t>Rehabilitation</a:t>
          </a:r>
        </a:p>
      </dgm:t>
    </dgm:pt>
    <dgm:pt modelId="{7792C8AC-C899-445A-8528-2E0598772976}" type="parTrans" cxnId="{DF99EE4F-855F-413F-A6D5-D1A7564585CF}">
      <dgm:prSet/>
      <dgm:spPr/>
      <dgm:t>
        <a:bodyPr/>
        <a:lstStyle/>
        <a:p>
          <a:endParaRPr lang="en-US"/>
        </a:p>
      </dgm:t>
    </dgm:pt>
    <dgm:pt modelId="{92E00050-8A5C-4543-B05F-DFF3C7F3EECD}" type="sibTrans" cxnId="{DF99EE4F-855F-413F-A6D5-D1A7564585CF}">
      <dgm:prSet/>
      <dgm:spPr/>
      <dgm:t>
        <a:bodyPr/>
        <a:lstStyle/>
        <a:p>
          <a:endParaRPr lang="en-US"/>
        </a:p>
      </dgm:t>
    </dgm:pt>
    <dgm:pt modelId="{752A5D36-460F-41E0-8803-C6DB63AFE86A}" type="pres">
      <dgm:prSet presAssocID="{09D88E22-C384-44DA-A041-AFA0D81A94E5}" presName="diagram" presStyleCnt="0">
        <dgm:presLayoutVars>
          <dgm:chMax val="1"/>
          <dgm:dir/>
          <dgm:animLvl val="ctr"/>
          <dgm:resizeHandles val="exact"/>
        </dgm:presLayoutVars>
      </dgm:prSet>
      <dgm:spPr/>
    </dgm:pt>
    <dgm:pt modelId="{4AA13DEF-C2EE-4841-9778-E1ACA15A3C2D}" type="pres">
      <dgm:prSet presAssocID="{09D88E22-C384-44DA-A041-AFA0D81A94E5}" presName="matrix" presStyleCnt="0"/>
      <dgm:spPr/>
    </dgm:pt>
    <dgm:pt modelId="{39CFCC40-E63C-4E69-98D5-8DBF70F37EB1}" type="pres">
      <dgm:prSet presAssocID="{09D88E22-C384-44DA-A041-AFA0D81A94E5}" presName="tile1" presStyleLbl="node1" presStyleIdx="0" presStyleCnt="4"/>
      <dgm:spPr>
        <a:prstGeom prst="rect">
          <a:avLst/>
        </a:prstGeom>
      </dgm:spPr>
    </dgm:pt>
    <dgm:pt modelId="{4350C27B-D2B7-4B8F-9254-5D6F9C1834BD}" type="pres">
      <dgm:prSet presAssocID="{09D88E22-C384-44DA-A041-AFA0D81A94E5}" presName="tile1text" presStyleLbl="node1" presStyleIdx="0" presStyleCnt="4">
        <dgm:presLayoutVars>
          <dgm:chMax val="0"/>
          <dgm:chPref val="0"/>
          <dgm:bulletEnabled val="1"/>
        </dgm:presLayoutVars>
      </dgm:prSet>
      <dgm:spPr/>
    </dgm:pt>
    <dgm:pt modelId="{CD672780-511B-44FD-9050-0AB7D059B2B0}" type="pres">
      <dgm:prSet presAssocID="{09D88E22-C384-44DA-A041-AFA0D81A94E5}" presName="tile2" presStyleLbl="node1" presStyleIdx="1" presStyleCnt="4"/>
      <dgm:spPr>
        <a:prstGeom prst="rect">
          <a:avLst/>
        </a:prstGeom>
      </dgm:spPr>
    </dgm:pt>
    <dgm:pt modelId="{16744A0C-9655-4FDC-A9B1-D6E2DBB11057}" type="pres">
      <dgm:prSet presAssocID="{09D88E22-C384-44DA-A041-AFA0D81A94E5}" presName="tile2text" presStyleLbl="node1" presStyleIdx="1" presStyleCnt="4">
        <dgm:presLayoutVars>
          <dgm:chMax val="0"/>
          <dgm:chPref val="0"/>
          <dgm:bulletEnabled val="1"/>
        </dgm:presLayoutVars>
      </dgm:prSet>
      <dgm:spPr/>
    </dgm:pt>
    <dgm:pt modelId="{172EF269-2358-4CB0-A8F3-5993B1E4EC15}" type="pres">
      <dgm:prSet presAssocID="{09D88E22-C384-44DA-A041-AFA0D81A94E5}" presName="tile3" presStyleLbl="node1" presStyleIdx="2" presStyleCnt="4"/>
      <dgm:spPr>
        <a:prstGeom prst="rect">
          <a:avLst/>
        </a:prstGeom>
      </dgm:spPr>
    </dgm:pt>
    <dgm:pt modelId="{B55CCAC5-FB3C-4014-8DD1-35259EC291A9}" type="pres">
      <dgm:prSet presAssocID="{09D88E22-C384-44DA-A041-AFA0D81A94E5}" presName="tile3text" presStyleLbl="node1" presStyleIdx="2" presStyleCnt="4">
        <dgm:presLayoutVars>
          <dgm:chMax val="0"/>
          <dgm:chPref val="0"/>
          <dgm:bulletEnabled val="1"/>
        </dgm:presLayoutVars>
      </dgm:prSet>
      <dgm:spPr/>
    </dgm:pt>
    <dgm:pt modelId="{A04F6943-A4FE-4BC9-9CB5-6BC4EC8CF5D8}" type="pres">
      <dgm:prSet presAssocID="{09D88E22-C384-44DA-A041-AFA0D81A94E5}" presName="tile4" presStyleLbl="node1" presStyleIdx="3" presStyleCnt="4"/>
      <dgm:spPr>
        <a:prstGeom prst="rect">
          <a:avLst/>
        </a:prstGeom>
      </dgm:spPr>
    </dgm:pt>
    <dgm:pt modelId="{4649EB1B-AAF2-4A6A-9F91-65959568B629}" type="pres">
      <dgm:prSet presAssocID="{09D88E22-C384-44DA-A041-AFA0D81A94E5}" presName="tile4text" presStyleLbl="node1" presStyleIdx="3" presStyleCnt="4">
        <dgm:presLayoutVars>
          <dgm:chMax val="0"/>
          <dgm:chPref val="0"/>
          <dgm:bulletEnabled val="1"/>
        </dgm:presLayoutVars>
      </dgm:prSet>
      <dgm:spPr/>
    </dgm:pt>
    <dgm:pt modelId="{F8E22AB3-4E56-40D2-A5BC-598C643B6B48}" type="pres">
      <dgm:prSet presAssocID="{09D88E22-C384-44DA-A041-AFA0D81A94E5}" presName="centerTile" presStyleLbl="fgShp" presStyleIdx="0" presStyleCnt="1" custScaleX="177116">
        <dgm:presLayoutVars>
          <dgm:chMax val="0"/>
          <dgm:chPref val="0"/>
        </dgm:presLayoutVars>
      </dgm:prSet>
      <dgm:spPr>
        <a:prstGeom prst="rect">
          <a:avLst/>
        </a:prstGeom>
      </dgm:spPr>
    </dgm:pt>
  </dgm:ptLst>
  <dgm:cxnLst>
    <dgm:cxn modelId="{19656E35-B110-487E-8F56-02C307120BA7}" type="presOf" srcId="{3176F495-C2A1-4917-8904-E7297B835553}" destId="{A04F6943-A4FE-4BC9-9CB5-6BC4EC8CF5D8}" srcOrd="0" destOrd="0" presId="urn:microsoft.com/office/officeart/2005/8/layout/matrix1"/>
    <dgm:cxn modelId="{27CB4E62-EFB3-4A80-992F-EBD408262ED8}" type="presOf" srcId="{B71D29B1-BB7D-4037-82FF-5392591E1BFE}" destId="{B55CCAC5-FB3C-4014-8DD1-35259EC291A9}" srcOrd="1" destOrd="0" presId="urn:microsoft.com/office/officeart/2005/8/layout/matrix1"/>
    <dgm:cxn modelId="{F2F0A768-452D-4415-8AB8-48C8388A6FA2}" type="presOf" srcId="{92FEB184-9989-4946-9386-01108B66D38B}" destId="{4350C27B-D2B7-4B8F-9254-5D6F9C1834BD}" srcOrd="1" destOrd="0" presId="urn:microsoft.com/office/officeart/2005/8/layout/matrix1"/>
    <dgm:cxn modelId="{DF99EE4F-855F-413F-A6D5-D1A7564585CF}" srcId="{0D1798ED-2AF4-4AD6-9AF6-74B4189F168C}" destId="{3176F495-C2A1-4917-8904-E7297B835553}" srcOrd="3" destOrd="0" parTransId="{7792C8AC-C899-445A-8528-2E0598772976}" sibTransId="{92E00050-8A5C-4543-B05F-DFF3C7F3EECD}"/>
    <dgm:cxn modelId="{B43B1F51-94AA-40B7-9655-95DB5D731C53}" srcId="{0D1798ED-2AF4-4AD6-9AF6-74B4189F168C}" destId="{92FEB184-9989-4946-9386-01108B66D38B}" srcOrd="0" destOrd="0" parTransId="{7F55398A-2D5A-41C3-B602-8B5125762280}" sibTransId="{498CE089-6D4E-4F9F-BAF9-4A8A9B906C5A}"/>
    <dgm:cxn modelId="{E9A7107B-8101-4729-B6C3-66345E3A8585}" type="presOf" srcId="{09D88E22-C384-44DA-A041-AFA0D81A94E5}" destId="{752A5D36-460F-41E0-8803-C6DB63AFE86A}" srcOrd="0" destOrd="0" presId="urn:microsoft.com/office/officeart/2005/8/layout/matrix1"/>
    <dgm:cxn modelId="{678C4D82-36C5-4E32-8203-D434037195DC}" type="presOf" srcId="{92FEB184-9989-4946-9386-01108B66D38B}" destId="{39CFCC40-E63C-4E69-98D5-8DBF70F37EB1}" srcOrd="0" destOrd="0" presId="urn:microsoft.com/office/officeart/2005/8/layout/matrix1"/>
    <dgm:cxn modelId="{7768D68D-E019-49EF-BD17-A897B067EA13}" type="presOf" srcId="{2232E31E-6D25-40B1-9A2E-C2C426376E59}" destId="{16744A0C-9655-4FDC-A9B1-D6E2DBB11057}" srcOrd="1" destOrd="0" presId="urn:microsoft.com/office/officeart/2005/8/layout/matrix1"/>
    <dgm:cxn modelId="{D83A11A5-4BA8-48A6-9D83-4F0425FC2676}" type="presOf" srcId="{2232E31E-6D25-40B1-9A2E-C2C426376E59}" destId="{CD672780-511B-44FD-9050-0AB7D059B2B0}" srcOrd="0" destOrd="0" presId="urn:microsoft.com/office/officeart/2005/8/layout/matrix1"/>
    <dgm:cxn modelId="{217C22AD-F5ED-4F9C-A6EC-C07DFF6F44FE}" type="presOf" srcId="{3176F495-C2A1-4917-8904-E7297B835553}" destId="{4649EB1B-AAF2-4A6A-9F91-65959568B629}" srcOrd="1" destOrd="0" presId="urn:microsoft.com/office/officeart/2005/8/layout/matrix1"/>
    <dgm:cxn modelId="{8548DEB1-8046-4D43-87C3-5B4D82F60619}" srcId="{09D88E22-C384-44DA-A041-AFA0D81A94E5}" destId="{0D1798ED-2AF4-4AD6-9AF6-74B4189F168C}" srcOrd="0" destOrd="0" parTransId="{26B15E72-9EF1-44FF-A634-E5469C96540C}" sibTransId="{E338CDF6-EBCD-4812-85FD-000F3BAE0F2E}"/>
    <dgm:cxn modelId="{EF1CBCCF-D57A-44D6-940C-9EC61DC92C8B}" srcId="{0D1798ED-2AF4-4AD6-9AF6-74B4189F168C}" destId="{B71D29B1-BB7D-4037-82FF-5392591E1BFE}" srcOrd="2" destOrd="0" parTransId="{F8B59AB6-42EA-4802-BE8F-126BA0369353}" sibTransId="{BA6BFABC-F754-4C5B-9EC0-9F04FFEE2BD0}"/>
    <dgm:cxn modelId="{BC9EC5CF-F2F8-46DC-AA51-661F85CB3E75}" type="presOf" srcId="{B71D29B1-BB7D-4037-82FF-5392591E1BFE}" destId="{172EF269-2358-4CB0-A8F3-5993B1E4EC15}" srcOrd="0" destOrd="0" presId="urn:microsoft.com/office/officeart/2005/8/layout/matrix1"/>
    <dgm:cxn modelId="{948C76EC-D142-43F5-8C91-0EBF24723C26}" type="presOf" srcId="{0D1798ED-2AF4-4AD6-9AF6-74B4189F168C}" destId="{F8E22AB3-4E56-40D2-A5BC-598C643B6B48}" srcOrd="0" destOrd="0" presId="urn:microsoft.com/office/officeart/2005/8/layout/matrix1"/>
    <dgm:cxn modelId="{A91E9BFB-211A-40A1-85BE-B50D05A29898}" srcId="{0D1798ED-2AF4-4AD6-9AF6-74B4189F168C}" destId="{2232E31E-6D25-40B1-9A2E-C2C426376E59}" srcOrd="1" destOrd="0" parTransId="{7C5A5BF1-D112-4F38-9365-E1F2AE0E946E}" sibTransId="{E7145418-74A6-4AB9-BE4F-5CAADC166DA4}"/>
    <dgm:cxn modelId="{FBE9BEE7-10C2-43F7-87F7-6D9D5D3535BF}" type="presParOf" srcId="{752A5D36-460F-41E0-8803-C6DB63AFE86A}" destId="{4AA13DEF-C2EE-4841-9778-E1ACA15A3C2D}" srcOrd="0" destOrd="0" presId="urn:microsoft.com/office/officeart/2005/8/layout/matrix1"/>
    <dgm:cxn modelId="{15736C94-FD77-4F60-9EAF-8697D9BFEC94}" type="presParOf" srcId="{4AA13DEF-C2EE-4841-9778-E1ACA15A3C2D}" destId="{39CFCC40-E63C-4E69-98D5-8DBF70F37EB1}" srcOrd="0" destOrd="0" presId="urn:microsoft.com/office/officeart/2005/8/layout/matrix1"/>
    <dgm:cxn modelId="{4333CC43-CA32-43E0-93FB-8ABD9BBAAC75}" type="presParOf" srcId="{4AA13DEF-C2EE-4841-9778-E1ACA15A3C2D}" destId="{4350C27B-D2B7-4B8F-9254-5D6F9C1834BD}" srcOrd="1" destOrd="0" presId="urn:microsoft.com/office/officeart/2005/8/layout/matrix1"/>
    <dgm:cxn modelId="{1DB9BFFC-902D-4264-827B-833E13032CAE}" type="presParOf" srcId="{4AA13DEF-C2EE-4841-9778-E1ACA15A3C2D}" destId="{CD672780-511B-44FD-9050-0AB7D059B2B0}" srcOrd="2" destOrd="0" presId="urn:microsoft.com/office/officeart/2005/8/layout/matrix1"/>
    <dgm:cxn modelId="{2D1ED541-3DF8-412E-BFC2-F8F971B00E82}" type="presParOf" srcId="{4AA13DEF-C2EE-4841-9778-E1ACA15A3C2D}" destId="{16744A0C-9655-4FDC-A9B1-D6E2DBB11057}" srcOrd="3" destOrd="0" presId="urn:microsoft.com/office/officeart/2005/8/layout/matrix1"/>
    <dgm:cxn modelId="{3D796947-D6C6-461E-9D80-7E51FA3CF2F4}" type="presParOf" srcId="{4AA13DEF-C2EE-4841-9778-E1ACA15A3C2D}" destId="{172EF269-2358-4CB0-A8F3-5993B1E4EC15}" srcOrd="4" destOrd="0" presId="urn:microsoft.com/office/officeart/2005/8/layout/matrix1"/>
    <dgm:cxn modelId="{A5549E80-DDB7-4191-B1B6-8C6E9F7C5A78}" type="presParOf" srcId="{4AA13DEF-C2EE-4841-9778-E1ACA15A3C2D}" destId="{B55CCAC5-FB3C-4014-8DD1-35259EC291A9}" srcOrd="5" destOrd="0" presId="urn:microsoft.com/office/officeart/2005/8/layout/matrix1"/>
    <dgm:cxn modelId="{A0E3B4D2-E18D-44E9-8750-463AE3758575}" type="presParOf" srcId="{4AA13DEF-C2EE-4841-9778-E1ACA15A3C2D}" destId="{A04F6943-A4FE-4BC9-9CB5-6BC4EC8CF5D8}" srcOrd="6" destOrd="0" presId="urn:microsoft.com/office/officeart/2005/8/layout/matrix1"/>
    <dgm:cxn modelId="{A42CB502-E6EE-4031-8177-7FDC3A8FAE28}" type="presParOf" srcId="{4AA13DEF-C2EE-4841-9778-E1ACA15A3C2D}" destId="{4649EB1B-AAF2-4A6A-9F91-65959568B629}" srcOrd="7" destOrd="0" presId="urn:microsoft.com/office/officeart/2005/8/layout/matrix1"/>
    <dgm:cxn modelId="{0DD9F8F4-85BA-4D1F-9328-51539A9E2336}" type="presParOf" srcId="{752A5D36-460F-41E0-8803-C6DB63AFE86A}" destId="{F8E22AB3-4E56-40D2-A5BC-598C643B6B4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123C2-0051-4932-BAD0-8E19D978B2A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0B262-F330-4683-BF8B-D2C7F4ABA5FE}">
      <dsp:nvSpPr>
        <dsp:cNvPr id="0" name=""/>
        <dsp:cNvSpPr/>
      </dsp:nvSpPr>
      <dsp:spPr>
        <a:xfrm>
          <a:off x="610504" y="416587"/>
          <a:ext cx="7440913" cy="8336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a:rPr>
            <a:t>Primary Custody</a:t>
          </a:r>
          <a:endParaRPr lang="en-US" sz="2400" b="1" kern="1200"/>
        </a:p>
      </dsp:txBody>
      <dsp:txXfrm>
        <a:off x="610504" y="416587"/>
        <a:ext cx="7440913" cy="833607"/>
      </dsp:txXfrm>
    </dsp:sp>
    <dsp:sp modelId="{F0998B8C-CDCE-4874-9BCE-ECBF94A72D17}">
      <dsp:nvSpPr>
        <dsp:cNvPr id="0" name=""/>
        <dsp:cNvSpPr/>
      </dsp:nvSpPr>
      <dsp:spPr>
        <a:xfrm>
          <a:off x="89500" y="312386"/>
          <a:ext cx="1042009" cy="10420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152CA-F78D-4821-82D4-C519CCC0ABE7}">
      <dsp:nvSpPr>
        <dsp:cNvPr id="0" name=""/>
        <dsp:cNvSpPr/>
      </dsp:nvSpPr>
      <dsp:spPr>
        <a:xfrm>
          <a:off x="1088431" y="1667215"/>
          <a:ext cx="6962986" cy="8336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a:rPr>
            <a:t>Concurrent/Consecutive</a:t>
          </a:r>
          <a:endParaRPr lang="en-US" sz="2400" b="1" kern="1200"/>
        </a:p>
      </dsp:txBody>
      <dsp:txXfrm>
        <a:off x="1088431" y="1667215"/>
        <a:ext cx="6962986" cy="833607"/>
      </dsp:txXfrm>
    </dsp:sp>
    <dsp:sp modelId="{E54D2BFC-28BB-4DD8-B0D2-448D11460EDD}">
      <dsp:nvSpPr>
        <dsp:cNvPr id="0" name=""/>
        <dsp:cNvSpPr/>
      </dsp:nvSpPr>
      <dsp:spPr>
        <a:xfrm>
          <a:off x="567426" y="1563014"/>
          <a:ext cx="1042009" cy="10420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E08400-E5F1-4510-9386-D57DC494FF9C}">
      <dsp:nvSpPr>
        <dsp:cNvPr id="0" name=""/>
        <dsp:cNvSpPr/>
      </dsp:nvSpPr>
      <dsp:spPr>
        <a:xfrm>
          <a:off x="1088431" y="2917843"/>
          <a:ext cx="6962986" cy="8336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a:rPr>
            <a:t>BOP Sentence Computation</a:t>
          </a:r>
          <a:endParaRPr lang="en-US" sz="2400" b="1" kern="1200"/>
        </a:p>
      </dsp:txBody>
      <dsp:txXfrm>
        <a:off x="1088431" y="2917843"/>
        <a:ext cx="6962986" cy="833607"/>
      </dsp:txXfrm>
    </dsp:sp>
    <dsp:sp modelId="{148A8ACA-7A39-4078-B696-6D9AD071AFBB}">
      <dsp:nvSpPr>
        <dsp:cNvPr id="0" name=""/>
        <dsp:cNvSpPr/>
      </dsp:nvSpPr>
      <dsp:spPr>
        <a:xfrm>
          <a:off x="567426" y="2813642"/>
          <a:ext cx="1042009" cy="10420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E0BF0-198C-4CC6-9065-1D04DBAB219A}">
      <dsp:nvSpPr>
        <dsp:cNvPr id="0" name=""/>
        <dsp:cNvSpPr/>
      </dsp:nvSpPr>
      <dsp:spPr>
        <a:xfrm>
          <a:off x="610504" y="4168472"/>
          <a:ext cx="7440913" cy="8336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Undischarged, Discharged, and Anticipated Sentences</a:t>
          </a:r>
        </a:p>
      </dsp:txBody>
      <dsp:txXfrm>
        <a:off x="610504" y="4168472"/>
        <a:ext cx="7440913" cy="833607"/>
      </dsp:txXfrm>
    </dsp:sp>
    <dsp:sp modelId="{8BE5B616-A79A-4798-B4D2-EC84C6E84841}">
      <dsp:nvSpPr>
        <dsp:cNvPr id="0" name=""/>
        <dsp:cNvSpPr/>
      </dsp:nvSpPr>
      <dsp:spPr>
        <a:xfrm>
          <a:off x="89500" y="4064271"/>
          <a:ext cx="1042009" cy="10420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B326-B163-46D5-9961-48AA03C2F3C1}">
      <dsp:nvSpPr>
        <dsp:cNvPr id="0" name=""/>
        <dsp:cNvSpPr/>
      </dsp:nvSpPr>
      <dsp:spPr>
        <a:xfrm>
          <a:off x="4478648" y="888887"/>
          <a:ext cx="2948859" cy="1811805"/>
        </a:xfrm>
        <a:prstGeom prst="snip2Diag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a:t>§5G1.3(b) Concepts</a:t>
          </a:r>
          <a:endParaRPr lang="en-US" sz="3400" kern="1200"/>
        </a:p>
      </dsp:txBody>
      <dsp:txXfrm>
        <a:off x="4629635" y="1039874"/>
        <a:ext cx="2646885" cy="1509831"/>
      </dsp:txXfrm>
    </dsp:sp>
    <dsp:sp modelId="{6AFF566A-E675-4B60-AFD1-802156975692}">
      <dsp:nvSpPr>
        <dsp:cNvPr id="0" name=""/>
        <dsp:cNvSpPr/>
      </dsp:nvSpPr>
      <dsp:spPr>
        <a:xfrm rot="10280307">
          <a:off x="3240616" y="2113153"/>
          <a:ext cx="1245132" cy="0"/>
        </a:xfrm>
        <a:custGeom>
          <a:avLst/>
          <a:gdLst/>
          <a:ahLst/>
          <a:cxnLst/>
          <a:rect l="0" t="0" r="0" b="0"/>
          <a:pathLst>
            <a:path>
              <a:moveTo>
                <a:pt x="0" y="0"/>
              </a:moveTo>
              <a:lnTo>
                <a:pt x="124513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2C03D3-01C7-4822-AEE1-CE5DBF81FCF0}">
      <dsp:nvSpPr>
        <dsp:cNvPr id="0" name=""/>
        <dsp:cNvSpPr/>
      </dsp:nvSpPr>
      <dsp:spPr>
        <a:xfrm>
          <a:off x="545698" y="1745065"/>
          <a:ext cx="2702017" cy="1335300"/>
        </a:xfrm>
        <a:prstGeom prst="snip2DiagRect">
          <a:avLst/>
        </a:prstGeom>
        <a:solidFill>
          <a:schemeClr val="accent2">
            <a:hueOff val="-52328"/>
            <a:satOff val="5968"/>
            <a:lumOff val="4705"/>
            <a:alphaOff val="0"/>
          </a:schemeClr>
        </a:solidFill>
        <a:ln w="381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Must be relevant conduct under §1B1.3(a)(1), (a)(2), (a)(3).</a:t>
          </a:r>
        </a:p>
      </dsp:txBody>
      <dsp:txXfrm>
        <a:off x="656975" y="1856342"/>
        <a:ext cx="2479463" cy="1112746"/>
      </dsp:txXfrm>
    </dsp:sp>
    <dsp:sp modelId="{0FCC4BFC-3196-40A8-8913-30A127C8479A}">
      <dsp:nvSpPr>
        <dsp:cNvPr id="0" name=""/>
        <dsp:cNvSpPr/>
      </dsp:nvSpPr>
      <dsp:spPr>
        <a:xfrm rot="8607390">
          <a:off x="3567363" y="3084814"/>
          <a:ext cx="1290224" cy="0"/>
        </a:xfrm>
        <a:custGeom>
          <a:avLst/>
          <a:gdLst/>
          <a:ahLst/>
          <a:cxnLst/>
          <a:rect l="0" t="0" r="0" b="0"/>
          <a:pathLst>
            <a:path>
              <a:moveTo>
                <a:pt x="0" y="0"/>
              </a:moveTo>
              <a:lnTo>
                <a:pt x="1290224"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640FC-48D2-45DF-B802-1240268F6A0D}">
      <dsp:nvSpPr>
        <dsp:cNvPr id="0" name=""/>
        <dsp:cNvSpPr/>
      </dsp:nvSpPr>
      <dsp:spPr>
        <a:xfrm>
          <a:off x="1442333" y="3468935"/>
          <a:ext cx="2702017" cy="1335300"/>
        </a:xfrm>
        <a:prstGeom prst="snip2DiagRect">
          <a:avLst/>
        </a:prstGeom>
        <a:solidFill>
          <a:schemeClr val="accent2">
            <a:hueOff val="-104656"/>
            <a:satOff val="11936"/>
            <a:lumOff val="9411"/>
            <a:alphaOff val="0"/>
          </a:schemeClr>
        </a:solidFill>
        <a:ln w="381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Must be an undischarged term.</a:t>
          </a:r>
        </a:p>
      </dsp:txBody>
      <dsp:txXfrm>
        <a:off x="1553610" y="3580212"/>
        <a:ext cx="2479463" cy="1112746"/>
      </dsp:txXfrm>
    </dsp:sp>
    <dsp:sp modelId="{839740B2-48C2-430D-870D-B48D702ECB74}">
      <dsp:nvSpPr>
        <dsp:cNvPr id="0" name=""/>
        <dsp:cNvSpPr/>
      </dsp:nvSpPr>
      <dsp:spPr>
        <a:xfrm rot="5407946">
          <a:off x="5022689" y="3626845"/>
          <a:ext cx="1852308" cy="0"/>
        </a:xfrm>
        <a:custGeom>
          <a:avLst/>
          <a:gdLst/>
          <a:ahLst/>
          <a:cxnLst/>
          <a:rect l="0" t="0" r="0" b="0"/>
          <a:pathLst>
            <a:path>
              <a:moveTo>
                <a:pt x="0" y="0"/>
              </a:moveTo>
              <a:lnTo>
                <a:pt x="1852308"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0A4963-37D5-4DF7-9478-8AAE7E3A7F78}">
      <dsp:nvSpPr>
        <dsp:cNvPr id="0" name=""/>
        <dsp:cNvSpPr/>
      </dsp:nvSpPr>
      <dsp:spPr>
        <a:xfrm>
          <a:off x="4594150" y="4552997"/>
          <a:ext cx="2702017" cy="1335300"/>
        </a:xfrm>
        <a:prstGeom prst="snip2DiagRect">
          <a:avLst/>
        </a:prstGeom>
        <a:solidFill>
          <a:schemeClr val="accent2">
            <a:hueOff val="-156984"/>
            <a:satOff val="17904"/>
            <a:lumOff val="14116"/>
            <a:alphaOff val="0"/>
          </a:schemeClr>
        </a:solidFill>
        <a:ln w="381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algn="l" defTabSz="711200">
            <a:lnSpc>
              <a:spcPct val="90000"/>
            </a:lnSpc>
            <a:spcBef>
              <a:spcPct val="0"/>
            </a:spcBef>
            <a:spcAft>
              <a:spcPct val="35000"/>
            </a:spcAft>
            <a:buNone/>
          </a:pPr>
          <a:r>
            <a:rPr lang="en-US" sz="1600" kern="1200"/>
            <a:t>Must “adjust” sentence by time not credited by BOP.</a:t>
          </a:r>
        </a:p>
        <a:p>
          <a:pPr marL="339725" lvl="0" indent="0" algn="l" defTabSz="711200">
            <a:lnSpc>
              <a:spcPct val="90000"/>
            </a:lnSpc>
            <a:spcBef>
              <a:spcPct val="0"/>
            </a:spcBef>
            <a:spcAft>
              <a:spcPct val="35000"/>
            </a:spcAft>
            <a:buNone/>
          </a:pPr>
          <a:r>
            <a:rPr lang="en-US" sz="1600" kern="1200"/>
            <a:t>May adjust below mandatory minimum.</a:t>
          </a:r>
        </a:p>
      </dsp:txBody>
      <dsp:txXfrm>
        <a:off x="4705427" y="4664274"/>
        <a:ext cx="2479463" cy="1112746"/>
      </dsp:txXfrm>
    </dsp:sp>
    <dsp:sp modelId="{70A663B7-3DA8-46C1-92E6-E6A630849987}">
      <dsp:nvSpPr>
        <dsp:cNvPr id="0" name=""/>
        <dsp:cNvSpPr/>
      </dsp:nvSpPr>
      <dsp:spPr>
        <a:xfrm rot="2182956">
          <a:off x="7056368" y="3084815"/>
          <a:ext cx="1295140" cy="0"/>
        </a:xfrm>
        <a:custGeom>
          <a:avLst/>
          <a:gdLst/>
          <a:ahLst/>
          <a:cxnLst/>
          <a:rect l="0" t="0" r="0" b="0"/>
          <a:pathLst>
            <a:path>
              <a:moveTo>
                <a:pt x="0" y="0"/>
              </a:moveTo>
              <a:lnTo>
                <a:pt x="129514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99625-540E-455D-B687-AC3D9CB9E05D}">
      <dsp:nvSpPr>
        <dsp:cNvPr id="0" name=""/>
        <dsp:cNvSpPr/>
      </dsp:nvSpPr>
      <dsp:spPr>
        <a:xfrm>
          <a:off x="7780426" y="3468937"/>
          <a:ext cx="2702017" cy="1335300"/>
        </a:xfrm>
        <a:prstGeom prst="snip2DiagRect">
          <a:avLst/>
        </a:prstGeom>
        <a:solidFill>
          <a:schemeClr val="accent2">
            <a:hueOff val="-209312"/>
            <a:satOff val="23872"/>
            <a:lumOff val="18822"/>
            <a:alphaOff val="0"/>
          </a:schemeClr>
        </a:solidFill>
        <a:ln w="381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Must order remaining period to be served concurrently.</a:t>
          </a:r>
        </a:p>
      </dsp:txBody>
      <dsp:txXfrm>
        <a:off x="7891703" y="3580214"/>
        <a:ext cx="2479463" cy="1112746"/>
      </dsp:txXfrm>
    </dsp:sp>
    <dsp:sp modelId="{A8D4645D-9E5D-424B-9B98-43B9E5E53339}">
      <dsp:nvSpPr>
        <dsp:cNvPr id="0" name=""/>
        <dsp:cNvSpPr/>
      </dsp:nvSpPr>
      <dsp:spPr>
        <a:xfrm rot="529785">
          <a:off x="7417929" y="2147886"/>
          <a:ext cx="1616406" cy="0"/>
        </a:xfrm>
        <a:custGeom>
          <a:avLst/>
          <a:gdLst/>
          <a:ahLst/>
          <a:cxnLst/>
          <a:rect l="0" t="0" r="0" b="0"/>
          <a:pathLst>
            <a:path>
              <a:moveTo>
                <a:pt x="0" y="0"/>
              </a:moveTo>
              <a:lnTo>
                <a:pt x="161640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3A725-1F62-4BD4-AC84-136C0FE80375}">
      <dsp:nvSpPr>
        <dsp:cNvPr id="0" name=""/>
        <dsp:cNvSpPr/>
      </dsp:nvSpPr>
      <dsp:spPr>
        <a:xfrm>
          <a:off x="9024757" y="1814160"/>
          <a:ext cx="2702017" cy="1335300"/>
        </a:xfrm>
        <a:prstGeom prst="snip2DiagRect">
          <a:avLst/>
        </a:prstGeom>
        <a:solidFill>
          <a:schemeClr val="accent2">
            <a:hueOff val="-261639"/>
            <a:satOff val="29840"/>
            <a:lumOff val="23527"/>
            <a:alphaOff val="0"/>
          </a:schemeClr>
        </a:solidFill>
        <a:ln w="381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This mechanism should be noted clearly on the judgment. </a:t>
          </a:r>
        </a:p>
      </dsp:txBody>
      <dsp:txXfrm>
        <a:off x="9136034" y="1925437"/>
        <a:ext cx="2479463" cy="1112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FCC40-E63C-4E69-98D5-8DBF70F37EB1}">
      <dsp:nvSpPr>
        <dsp:cNvPr id="0" name=""/>
        <dsp:cNvSpPr/>
      </dsp:nvSpPr>
      <dsp:spPr>
        <a:xfrm rot="16200000">
          <a:off x="479809" y="-479809"/>
          <a:ext cx="1919239" cy="2878858"/>
        </a:xfrm>
        <a:prstGeom prst="rect">
          <a:avLst/>
        </a:prstGeom>
        <a:gradFill flip="none" rotWithShape="1">
          <a:gsLst>
            <a:gs pos="0">
              <a:schemeClr val="accent2">
                <a:hueOff val="0"/>
                <a:satOff val="0"/>
                <a:lumOff val="0"/>
                <a:shade val="30000"/>
                <a:satMod val="115000"/>
              </a:schemeClr>
            </a:gs>
            <a:gs pos="50000">
              <a:schemeClr val="accent2">
                <a:hueOff val="0"/>
                <a:satOff val="0"/>
                <a:lumOff val="0"/>
                <a:shade val="67500"/>
                <a:satMod val="115000"/>
              </a:schemeClr>
            </a:gs>
            <a:gs pos="100000">
              <a:schemeClr val="accent2">
                <a:hueOff val="0"/>
                <a:satOff val="0"/>
                <a:lumOff val="0"/>
                <a:shade val="100000"/>
                <a:satMod val="115000"/>
              </a:schemeClr>
            </a:gs>
          </a:gsLst>
          <a:path path="circle">
            <a:fillToRect l="100000" b="100000"/>
          </a:path>
          <a:tileRect t="-100000" r="-100000"/>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548640"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Punishment</a:t>
          </a:r>
        </a:p>
      </dsp:txBody>
      <dsp:txXfrm rot="5400000">
        <a:off x="0" y="0"/>
        <a:ext cx="2878858" cy="1439429"/>
      </dsp:txXfrm>
    </dsp:sp>
    <dsp:sp modelId="{CD672780-511B-44FD-9050-0AB7D059B2B0}">
      <dsp:nvSpPr>
        <dsp:cNvPr id="0" name=""/>
        <dsp:cNvSpPr/>
      </dsp:nvSpPr>
      <dsp:spPr>
        <a:xfrm>
          <a:off x="2878858" y="0"/>
          <a:ext cx="2878858" cy="1919239"/>
        </a:xfrm>
        <a:prstGeom prst="rect">
          <a:avLst/>
        </a:prstGeom>
        <a:gradFill flip="none" rotWithShape="1">
          <a:gsLst>
            <a:gs pos="0">
              <a:schemeClr val="accent2">
                <a:hueOff val="-87213"/>
                <a:satOff val="9947"/>
                <a:lumOff val="7842"/>
                <a:shade val="30000"/>
                <a:satMod val="115000"/>
              </a:schemeClr>
            </a:gs>
            <a:gs pos="50000">
              <a:schemeClr val="accent2">
                <a:hueOff val="-87213"/>
                <a:satOff val="9947"/>
                <a:lumOff val="7842"/>
                <a:shade val="67500"/>
                <a:satMod val="115000"/>
              </a:schemeClr>
            </a:gs>
            <a:gs pos="100000">
              <a:schemeClr val="accent2">
                <a:hueOff val="-87213"/>
                <a:satOff val="9947"/>
                <a:lumOff val="7842"/>
                <a:shade val="100000"/>
                <a:satMod val="115000"/>
              </a:schemeClr>
            </a:gs>
          </a:gsLst>
          <a:path path="circle">
            <a:fillToRect l="100000" b="100000"/>
          </a:path>
          <a:tileRect t="-100000" r="-100000"/>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548640"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Deterrence</a:t>
          </a:r>
        </a:p>
      </dsp:txBody>
      <dsp:txXfrm>
        <a:off x="2878858" y="0"/>
        <a:ext cx="2878858" cy="1439429"/>
      </dsp:txXfrm>
    </dsp:sp>
    <dsp:sp modelId="{172EF269-2358-4CB0-A8F3-5993B1E4EC15}">
      <dsp:nvSpPr>
        <dsp:cNvPr id="0" name=""/>
        <dsp:cNvSpPr/>
      </dsp:nvSpPr>
      <dsp:spPr>
        <a:xfrm rot="10800000">
          <a:off x="0" y="1919239"/>
          <a:ext cx="2878858" cy="1919239"/>
        </a:xfrm>
        <a:prstGeom prst="rect">
          <a:avLst/>
        </a:prstGeom>
        <a:gradFill flip="none" rotWithShape="1">
          <a:gsLst>
            <a:gs pos="0">
              <a:schemeClr val="accent2">
                <a:hueOff val="-174426"/>
                <a:satOff val="19893"/>
                <a:lumOff val="15685"/>
                <a:shade val="30000"/>
                <a:satMod val="115000"/>
              </a:schemeClr>
            </a:gs>
            <a:gs pos="50000">
              <a:schemeClr val="accent2">
                <a:hueOff val="-174426"/>
                <a:satOff val="19893"/>
                <a:lumOff val="15685"/>
                <a:shade val="67500"/>
                <a:satMod val="115000"/>
              </a:schemeClr>
            </a:gs>
            <a:gs pos="100000">
              <a:schemeClr val="accent2">
                <a:hueOff val="-174426"/>
                <a:satOff val="19893"/>
                <a:lumOff val="15685"/>
                <a:shade val="100000"/>
                <a:satMod val="115000"/>
              </a:schemeClr>
            </a:gs>
          </a:gsLst>
          <a:lin ang="8100000" scaled="1"/>
          <a:tileRect/>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0" rIns="227584" bIns="457200" numCol="1" spcCol="1270" anchor="ctr" anchorCtr="0">
          <a:noAutofit/>
        </a:bodyPr>
        <a:lstStyle/>
        <a:p>
          <a:pPr marL="0" lvl="0" indent="0" algn="ctr" defTabSz="1422400">
            <a:lnSpc>
              <a:spcPct val="90000"/>
            </a:lnSpc>
            <a:spcBef>
              <a:spcPct val="0"/>
            </a:spcBef>
            <a:spcAft>
              <a:spcPct val="35000"/>
            </a:spcAft>
            <a:buNone/>
          </a:pPr>
          <a:r>
            <a:rPr lang="en-US" sz="3200" kern="1200"/>
            <a:t>Incapacitation</a:t>
          </a:r>
        </a:p>
      </dsp:txBody>
      <dsp:txXfrm rot="10800000">
        <a:off x="0" y="2399048"/>
        <a:ext cx="2878858" cy="1439429"/>
      </dsp:txXfrm>
    </dsp:sp>
    <dsp:sp modelId="{A04F6943-A4FE-4BC9-9CB5-6BC4EC8CF5D8}">
      <dsp:nvSpPr>
        <dsp:cNvPr id="0" name=""/>
        <dsp:cNvSpPr/>
      </dsp:nvSpPr>
      <dsp:spPr>
        <a:xfrm rot="5400000">
          <a:off x="3358668" y="1439429"/>
          <a:ext cx="1919239" cy="2878858"/>
        </a:xfrm>
        <a:prstGeom prst="rect">
          <a:avLst/>
        </a:prstGeom>
        <a:gradFill flip="none" rotWithShape="0">
          <a:gsLst>
            <a:gs pos="0">
              <a:schemeClr val="accent2">
                <a:hueOff val="-261639"/>
                <a:satOff val="29840"/>
                <a:lumOff val="23527"/>
                <a:shade val="30000"/>
                <a:satMod val="115000"/>
              </a:schemeClr>
            </a:gs>
            <a:gs pos="50000">
              <a:schemeClr val="accent2">
                <a:hueOff val="-261639"/>
                <a:satOff val="29840"/>
                <a:lumOff val="23527"/>
                <a:shade val="67500"/>
                <a:satMod val="115000"/>
              </a:schemeClr>
            </a:gs>
            <a:gs pos="100000">
              <a:schemeClr val="accent2">
                <a:hueOff val="-261639"/>
                <a:satOff val="29840"/>
                <a:lumOff val="23527"/>
                <a:shade val="100000"/>
                <a:satMod val="115000"/>
              </a:schemeClr>
            </a:gs>
          </a:gsLst>
          <a:path path="circle">
            <a:fillToRect l="100000" t="100000"/>
          </a:path>
          <a:tileRect r="-100000" b="-100000"/>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0" rIns="227584" bIns="457200" numCol="1" spcCol="1270" anchor="ctr" anchorCtr="0">
          <a:noAutofit/>
        </a:bodyPr>
        <a:lstStyle/>
        <a:p>
          <a:pPr marL="0" lvl="0" indent="0" algn="ctr" defTabSz="1422400">
            <a:lnSpc>
              <a:spcPct val="90000"/>
            </a:lnSpc>
            <a:spcBef>
              <a:spcPct val="0"/>
            </a:spcBef>
            <a:spcAft>
              <a:spcPct val="35000"/>
            </a:spcAft>
            <a:buNone/>
          </a:pPr>
          <a:r>
            <a:rPr lang="en-US" sz="3200" kern="1200"/>
            <a:t>Rehabilitation</a:t>
          </a:r>
        </a:p>
      </dsp:txBody>
      <dsp:txXfrm rot="-5400000">
        <a:off x="2878859" y="2399048"/>
        <a:ext cx="2878858" cy="1439429"/>
      </dsp:txXfrm>
    </dsp:sp>
    <dsp:sp modelId="{F8E22AB3-4E56-40D2-A5BC-598C643B6B48}">
      <dsp:nvSpPr>
        <dsp:cNvPr id="0" name=""/>
        <dsp:cNvSpPr/>
      </dsp:nvSpPr>
      <dsp:spPr>
        <a:xfrm>
          <a:off x="1349182" y="1439429"/>
          <a:ext cx="3059351" cy="959619"/>
        </a:xfrm>
        <a:prstGeom prst="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Purposes</a:t>
          </a:r>
        </a:p>
      </dsp:txBody>
      <dsp:txXfrm>
        <a:off x="1349182" y="1439429"/>
        <a:ext cx="3059351" cy="9596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15:19:54.373"/>
    </inkml:context>
    <inkml:brush xml:id="br0">
      <inkml:brushProperty name="width" value="0.05" units="cm"/>
      <inkml:brushProperty name="height" value="0.05" units="cm"/>
      <inkml:brushProperty name="color" value="#A0243C"/>
    </inkml:brush>
  </inkml:definitions>
  <inkml:trace contextRef="#ctx0" brushRef="#br0">3368 119 24575,'-18'-2'0,"1"0"0,-1-1 0,1 0 0,0-1 0,-19-6 0,-6 0 0,-2 2 0,-81-9 0,47 7 0,-247-23 0,205 31 0,72 2 0,-82-7 0,60 2 0,1 2 0,-93 4 0,41 1 0,-208 8 0,93 7 0,189-13 0,1 2 0,-68 14 0,112-19 0,-149 29 0,-267 82 0,382-99 0,1 0 0,1 2 0,1 1 0,1 0 0,1 2 0,1 1 0,1 0 0,1 2 0,2 0 0,1 1 0,-25 28 0,21-17 0,-2 1 0,-40 59 0,62-79 0,1 1 0,1 0 0,1 0 0,0 0 0,2 1 0,1-1 0,0 1 0,2 0 0,0 15 0,2-20 0,1-1 0,0 1 0,1-1 0,1 1 0,0-1 0,1 0 0,0 0 0,1 0 0,0-1 0,1 0 0,1 1 0,0-2 0,1 1 0,11 8 0,7 2 0,0-1 0,2 0 0,0-2 0,2-1 0,41 16 0,175 52 0,117-2 0,-305-70 0,379 45-101,-332-45-349,147 1 450,-113-7 0,405 11-1047,-368-16 1047,349-8 0,-516 7 0,365-28 0,-245 14 0,92-12 0,-145 16-229,128-24 710,-170 27-144,0-1-1,-1-1 1,58-24-1,-80 28-336,-1 1 0,0-1 0,0-1 0,-1 1 0,0-2 0,-1 1 0,0 0 0,-1-1 0,0-1 0,0 1 0,-2-1 0,1 1 0,-1-1 0,-1-1 0,0 1 0,-1-1 0,4-15 0,-1-10 0,-2 0 0,-2 0 0,-6-59 0,1 21 0,0 62 0,1-1 0,-2 0 0,0 1 0,-1-1 0,-1 1 0,-1 0 0,0 0 0,0 0 0,-2 1 0,0-1 0,0 1 0,-20-16 0,0 1 0,-1 2 0,-2 0 0,-53-30 0,31 27 0,-2 1 0,-1 2 0,-2 1 0,-63-16 0,57 18 0,-19-3 0,-97-17 0,120 27 0,-253-46 0,240 46 0,-1 3 0,-150-8 0,76 6 0,83 6 0,-77-1 0,-423 7-1365,550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28AC422-0263-4941-BFBE-9745E0009F8E}" type="datetimeFigureOut">
              <a:rPr lang="en-US" smtClean="0"/>
              <a:t>5/12/2022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49AC990-1E37-44D2-ABE9-7779FD1E3992}" type="slidenum">
              <a:rPr lang="en-US" smtClean="0"/>
              <a:t>‹#›</a:t>
            </a:fld>
            <a:endParaRPr lang="en-US"/>
          </a:p>
        </p:txBody>
      </p:sp>
    </p:spTree>
    <p:extLst>
      <p:ext uri="{BB962C8B-B14F-4D97-AF65-F5344CB8AC3E}">
        <p14:creationId xmlns:p14="http://schemas.microsoft.com/office/powerpoint/2010/main" val="42322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3</a:t>
            </a:fld>
            <a:endParaRPr lang="en-US"/>
          </a:p>
        </p:txBody>
      </p:sp>
    </p:spTree>
    <p:extLst>
      <p:ext uri="{BB962C8B-B14F-4D97-AF65-F5344CB8AC3E}">
        <p14:creationId xmlns:p14="http://schemas.microsoft.com/office/powerpoint/2010/main" val="40118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838DF-FCDE-4E6D-B16D-D6E2E65C3AF3}" type="slidenum">
              <a:rPr lang="en-US" smtClean="0"/>
              <a:t>16</a:t>
            </a:fld>
            <a:endParaRPr lang="en-US"/>
          </a:p>
        </p:txBody>
      </p:sp>
    </p:spTree>
    <p:extLst>
      <p:ext uri="{BB962C8B-B14F-4D97-AF65-F5344CB8AC3E}">
        <p14:creationId xmlns:p14="http://schemas.microsoft.com/office/powerpoint/2010/main" val="9956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States v. Nelson, 982 F.3d 1141 (8th Cir. 2020). USSG §5G1.3(d) applies to a defendant subject to an undischarged term of imprisonment for relevant and non-relevant conduct, and in such cases, a court may choose to run the sentence for the instant offense concurrently, partially concurrently, or consecutively to the undischarged term of imprisonment.</a:t>
            </a:r>
          </a:p>
        </p:txBody>
      </p:sp>
      <p:sp>
        <p:nvSpPr>
          <p:cNvPr id="4" name="Slide Number Placeholder 3"/>
          <p:cNvSpPr>
            <a:spLocks noGrp="1"/>
          </p:cNvSpPr>
          <p:nvPr>
            <p:ph type="sldNum" sz="quarter" idx="5"/>
          </p:nvPr>
        </p:nvSpPr>
        <p:spPr/>
        <p:txBody>
          <a:bodyPr/>
          <a:lstStyle/>
          <a:p>
            <a:fld id="{605838DF-FCDE-4E6D-B16D-D6E2E65C3AF3}" type="slidenum">
              <a:rPr lang="en-US" smtClean="0"/>
              <a:t>17</a:t>
            </a:fld>
            <a:endParaRPr lang="en-US"/>
          </a:p>
        </p:txBody>
      </p:sp>
    </p:spTree>
    <p:extLst>
      <p:ext uri="{BB962C8B-B14F-4D97-AF65-F5344CB8AC3E}">
        <p14:creationId xmlns:p14="http://schemas.microsoft.com/office/powerpoint/2010/main" val="11145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505" indent="-290112">
              <a:spcBef>
                <a:spcPct val="30000"/>
              </a:spcBef>
              <a:defRPr sz="1200">
                <a:solidFill>
                  <a:schemeClr val="tx1"/>
                </a:solidFill>
                <a:latin typeface="Times New Roman" panose="02020603050405020304" pitchFamily="18" charset="0"/>
              </a:defRPr>
            </a:lvl2pPr>
            <a:lvl3pPr marL="1166930" indent="-231765">
              <a:spcBef>
                <a:spcPct val="30000"/>
              </a:spcBef>
              <a:defRPr sz="1200">
                <a:solidFill>
                  <a:schemeClr val="tx1"/>
                </a:solidFill>
                <a:latin typeface="Times New Roman" panose="02020603050405020304" pitchFamily="18" charset="0"/>
              </a:defRPr>
            </a:lvl3pPr>
            <a:lvl4pPr marL="1635323" indent="-231765">
              <a:spcBef>
                <a:spcPct val="30000"/>
              </a:spcBef>
              <a:defRPr sz="1200">
                <a:solidFill>
                  <a:schemeClr val="tx1"/>
                </a:solidFill>
                <a:latin typeface="Times New Roman" panose="02020603050405020304" pitchFamily="18" charset="0"/>
              </a:defRPr>
            </a:lvl4pPr>
            <a:lvl5pPr marL="2102095" indent="-231765">
              <a:spcBef>
                <a:spcPct val="30000"/>
              </a:spcBef>
              <a:defRPr sz="1200">
                <a:solidFill>
                  <a:schemeClr val="tx1"/>
                </a:solidFill>
                <a:latin typeface="Times New Roman" panose="02020603050405020304" pitchFamily="18" charset="0"/>
              </a:defRPr>
            </a:lvl5pPr>
            <a:lvl6pPr marL="2568867" indent="-231765" eaLnBrk="0" fontAlgn="base" hangingPunct="0">
              <a:spcBef>
                <a:spcPct val="30000"/>
              </a:spcBef>
              <a:spcAft>
                <a:spcPct val="0"/>
              </a:spcAft>
              <a:defRPr sz="1200">
                <a:solidFill>
                  <a:schemeClr val="tx1"/>
                </a:solidFill>
                <a:latin typeface="Times New Roman" panose="02020603050405020304" pitchFamily="18" charset="0"/>
              </a:defRPr>
            </a:lvl6pPr>
            <a:lvl7pPr marL="3035639" indent="-231765" eaLnBrk="0" fontAlgn="base" hangingPunct="0">
              <a:spcBef>
                <a:spcPct val="30000"/>
              </a:spcBef>
              <a:spcAft>
                <a:spcPct val="0"/>
              </a:spcAft>
              <a:defRPr sz="1200">
                <a:solidFill>
                  <a:schemeClr val="tx1"/>
                </a:solidFill>
                <a:latin typeface="Times New Roman" panose="02020603050405020304" pitchFamily="18" charset="0"/>
              </a:defRPr>
            </a:lvl7pPr>
            <a:lvl8pPr marL="3502411" indent="-231765" eaLnBrk="0" fontAlgn="base" hangingPunct="0">
              <a:spcBef>
                <a:spcPct val="30000"/>
              </a:spcBef>
              <a:spcAft>
                <a:spcPct val="0"/>
              </a:spcAft>
              <a:defRPr sz="1200">
                <a:solidFill>
                  <a:schemeClr val="tx1"/>
                </a:solidFill>
                <a:latin typeface="Times New Roman" panose="02020603050405020304" pitchFamily="18" charset="0"/>
              </a:defRPr>
            </a:lvl8pPr>
            <a:lvl9pPr marL="3969183" indent="-231765" eaLnBrk="0" fontAlgn="base" hangingPunct="0">
              <a:spcBef>
                <a:spcPct val="30000"/>
              </a:spcBef>
              <a:spcAft>
                <a:spcPct val="0"/>
              </a:spcAft>
              <a:defRPr sz="1200">
                <a:solidFill>
                  <a:schemeClr val="tx1"/>
                </a:solidFill>
                <a:latin typeface="Times New Roman" panose="02020603050405020304" pitchFamily="18" charset="0"/>
              </a:defRPr>
            </a:lvl9pPr>
          </a:lstStyle>
          <a:p>
            <a:pPr defTabSz="931774">
              <a:spcBef>
                <a:spcPct val="0"/>
              </a:spcBef>
              <a:defRPr/>
            </a:pPr>
            <a:fld id="{1A1ADAA1-805C-49CA-8C38-E4715F9119D7}" type="slidenum">
              <a:rPr lang="en-US" altLang="en-US">
                <a:solidFill>
                  <a:prstClr val="black"/>
                </a:solidFill>
              </a:rPr>
              <a:pPr defTabSz="931774">
                <a:spcBef>
                  <a:spcPct val="0"/>
                </a:spcBef>
                <a:defRPr/>
              </a:pPr>
              <a:t>19</a:t>
            </a:fld>
            <a:endParaRPr lang="en-US" altLang="en-US">
              <a:solidFill>
                <a:prstClr val="black"/>
              </a:solidFill>
            </a:endParaRPr>
          </a:p>
        </p:txBody>
      </p:sp>
      <p:sp>
        <p:nvSpPr>
          <p:cNvPr id="25603" name="Rectangle 7"/>
          <p:cNvSpPr txBox="1">
            <a:spLocks noGrp="1" noChangeArrowheads="1"/>
          </p:cNvSpPr>
          <p:nvPr/>
        </p:nvSpPr>
        <p:spPr bwMode="auto">
          <a:xfrm>
            <a:off x="4062880" y="8995400"/>
            <a:ext cx="3126041" cy="468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135" tIns="47068" rIns="94135" bIns="4706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defTabSz="931774">
              <a:spcBef>
                <a:spcPct val="0"/>
              </a:spcBef>
              <a:defRPr/>
            </a:pPr>
            <a:fld id="{487EEE05-0979-4235-ACDE-C5AB55652BAD}" type="slidenum">
              <a:rPr lang="en-US" altLang="en-US">
                <a:solidFill>
                  <a:prstClr val="black"/>
                </a:solidFill>
              </a:rPr>
              <a:pPr algn="r" defTabSz="931774">
                <a:spcBef>
                  <a:spcPct val="0"/>
                </a:spcBef>
                <a:defRPr/>
              </a:pPr>
              <a:t>19</a:t>
            </a:fld>
            <a:endParaRPr lang="en-US" altLang="en-US">
              <a:solidFill>
                <a:prstClr val="black"/>
              </a:solidFill>
            </a:endParaRPr>
          </a:p>
        </p:txBody>
      </p:sp>
      <p:sp>
        <p:nvSpPr>
          <p:cNvPr id="25604" name="Rectangle 7"/>
          <p:cNvSpPr txBox="1">
            <a:spLocks noGrp="1" noChangeArrowheads="1"/>
          </p:cNvSpPr>
          <p:nvPr/>
        </p:nvSpPr>
        <p:spPr bwMode="auto">
          <a:xfrm>
            <a:off x="4062880" y="8995400"/>
            <a:ext cx="3126041" cy="468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135" tIns="47068" rIns="94135" bIns="4706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defTabSz="931774">
              <a:spcBef>
                <a:spcPct val="0"/>
              </a:spcBef>
              <a:defRPr/>
            </a:pPr>
            <a:fld id="{D96AC734-6505-4043-8225-1BF644F45930}" type="slidenum">
              <a:rPr lang="en-US" altLang="en-US">
                <a:solidFill>
                  <a:prstClr val="black"/>
                </a:solidFill>
              </a:rPr>
              <a:pPr algn="r" defTabSz="931774">
                <a:spcBef>
                  <a:spcPct val="0"/>
                </a:spcBef>
                <a:defRPr/>
              </a:pPr>
              <a:t>19</a:t>
            </a:fld>
            <a:endParaRPr lang="en-US" altLang="en-US">
              <a:solidFill>
                <a:prstClr val="black"/>
              </a:solidFill>
            </a:endParaRPr>
          </a:p>
        </p:txBody>
      </p:sp>
      <p:sp>
        <p:nvSpPr>
          <p:cNvPr id="25605" name="Slide Image Placeholder 1"/>
          <p:cNvSpPr>
            <a:spLocks noGrp="1" noRot="1" noChangeAspect="1" noTextEdit="1"/>
          </p:cNvSpPr>
          <p:nvPr>
            <p:ph type="sldImg"/>
          </p:nvPr>
        </p:nvSpPr>
        <p:spPr>
          <a:xfrm>
            <a:off x="465138" y="703263"/>
            <a:ext cx="6257925" cy="3519487"/>
          </a:xfrm>
          <a:ln/>
        </p:spPr>
      </p:sp>
      <p:sp>
        <p:nvSpPr>
          <p:cNvPr id="256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5607" name="Slide Number Placeholder 3"/>
          <p:cNvSpPr txBox="1">
            <a:spLocks noGrp="1"/>
          </p:cNvSpPr>
          <p:nvPr/>
        </p:nvSpPr>
        <p:spPr bwMode="auto">
          <a:xfrm>
            <a:off x="4062880" y="8995400"/>
            <a:ext cx="3126041" cy="468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135" tIns="47068" rIns="94135" bIns="4706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defTabSz="931774">
              <a:spcBef>
                <a:spcPct val="0"/>
              </a:spcBef>
              <a:defRPr/>
            </a:pPr>
            <a:fld id="{0D9CC0CC-5617-49CE-9BC8-39FE749A1180}" type="slidenum">
              <a:rPr lang="en-US" altLang="en-US">
                <a:solidFill>
                  <a:prstClr val="black"/>
                </a:solidFill>
              </a:rPr>
              <a:pPr algn="r" defTabSz="931774">
                <a:spcBef>
                  <a:spcPct val="0"/>
                </a:spcBef>
                <a:defRPr/>
              </a:pPr>
              <a:t>19</a:t>
            </a:fld>
            <a:endParaRPr lang="en-US" altLang="en-US">
              <a:solidFill>
                <a:prstClr val="black"/>
              </a:solidFill>
            </a:endParaRPr>
          </a:p>
        </p:txBody>
      </p:sp>
    </p:spTree>
    <p:extLst>
      <p:ext uri="{BB962C8B-B14F-4D97-AF65-F5344CB8AC3E}">
        <p14:creationId xmlns:p14="http://schemas.microsoft.com/office/powerpoint/2010/main" val="221834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solidFill>
                <a:latin typeface="Calibri" panose="020F0502020204030204" pitchFamily="34" charset="0"/>
                <a:cs typeface="Calibri" panose="020F0502020204030204" pitchFamily="34" charset="0"/>
              </a:rPr>
              <a:t>Fed. R. Crim. P. 32(h) – notice requirements – PSR, sentencing memo, court.</a:t>
            </a:r>
          </a:p>
          <a:p>
            <a:endParaRPr lang="en-US" dirty="0">
              <a:solidFill>
                <a:schemeClr val="accent1"/>
              </a:solidFill>
              <a:latin typeface="Calibri" panose="020F0502020204030204" pitchFamily="34" charset="0"/>
              <a:cs typeface="Calibri" panose="020F0502020204030204" pitchFamily="34" charset="0"/>
            </a:endParaRPr>
          </a:p>
          <a:p>
            <a:r>
              <a:rPr lang="en-US" dirty="0">
                <a:solidFill>
                  <a:schemeClr val="accent1"/>
                </a:solidFill>
                <a:latin typeface="Calibri" panose="020F0502020204030204" pitchFamily="34" charset="0"/>
                <a:cs typeface="Calibri" panose="020F0502020204030204" pitchFamily="34" charset="0"/>
              </a:rPr>
              <a:t>Page 597 of guidelines manual.</a:t>
            </a:r>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21</a:t>
            </a:fld>
            <a:endParaRPr lang="en-US"/>
          </a:p>
        </p:txBody>
      </p:sp>
    </p:spTree>
    <p:extLst>
      <p:ext uri="{BB962C8B-B14F-4D97-AF65-F5344CB8AC3E}">
        <p14:creationId xmlns:p14="http://schemas.microsoft.com/office/powerpoint/2010/main" val="122214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itchFamily="18" charset="0"/>
              </a:defRPr>
            </a:lvl1pPr>
            <a:lvl2pPr marL="735298" indent="-282807" eaLnBrk="0" hangingPunct="0">
              <a:defRPr sz="4000">
                <a:solidFill>
                  <a:schemeClr val="tx1"/>
                </a:solidFill>
                <a:latin typeface="Times New Roman" pitchFamily="18" charset="0"/>
              </a:defRPr>
            </a:lvl2pPr>
            <a:lvl3pPr marL="1131227" indent="-226245" eaLnBrk="0" hangingPunct="0">
              <a:defRPr sz="4000">
                <a:solidFill>
                  <a:schemeClr val="tx1"/>
                </a:solidFill>
                <a:latin typeface="Times New Roman" pitchFamily="18" charset="0"/>
              </a:defRPr>
            </a:lvl3pPr>
            <a:lvl4pPr marL="1583718" indent="-226245" eaLnBrk="0" hangingPunct="0">
              <a:defRPr sz="4000">
                <a:solidFill>
                  <a:schemeClr val="tx1"/>
                </a:solidFill>
                <a:latin typeface="Times New Roman" pitchFamily="18" charset="0"/>
              </a:defRPr>
            </a:lvl4pPr>
            <a:lvl5pPr marL="2036209" indent="-226245" eaLnBrk="0" hangingPunct="0">
              <a:defRPr sz="4000">
                <a:solidFill>
                  <a:schemeClr val="tx1"/>
                </a:solidFill>
                <a:latin typeface="Times New Roman" pitchFamily="18" charset="0"/>
              </a:defRPr>
            </a:lvl5pPr>
            <a:lvl6pPr marL="2488700" indent="-226245" eaLnBrk="0" fontAlgn="base" hangingPunct="0">
              <a:spcBef>
                <a:spcPct val="0"/>
              </a:spcBef>
              <a:spcAft>
                <a:spcPct val="0"/>
              </a:spcAft>
              <a:defRPr sz="4000">
                <a:solidFill>
                  <a:schemeClr val="tx1"/>
                </a:solidFill>
                <a:latin typeface="Times New Roman" pitchFamily="18" charset="0"/>
              </a:defRPr>
            </a:lvl6pPr>
            <a:lvl7pPr marL="2941190" indent="-226245" eaLnBrk="0" fontAlgn="base" hangingPunct="0">
              <a:spcBef>
                <a:spcPct val="0"/>
              </a:spcBef>
              <a:spcAft>
                <a:spcPct val="0"/>
              </a:spcAft>
              <a:defRPr sz="4000">
                <a:solidFill>
                  <a:schemeClr val="tx1"/>
                </a:solidFill>
                <a:latin typeface="Times New Roman" pitchFamily="18" charset="0"/>
              </a:defRPr>
            </a:lvl7pPr>
            <a:lvl8pPr marL="3393681" indent="-226245" eaLnBrk="0" fontAlgn="base" hangingPunct="0">
              <a:spcBef>
                <a:spcPct val="0"/>
              </a:spcBef>
              <a:spcAft>
                <a:spcPct val="0"/>
              </a:spcAft>
              <a:defRPr sz="4000">
                <a:solidFill>
                  <a:schemeClr val="tx1"/>
                </a:solidFill>
                <a:latin typeface="Times New Roman" pitchFamily="18" charset="0"/>
              </a:defRPr>
            </a:lvl8pPr>
            <a:lvl9pPr marL="3846172" indent="-226245"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29198D-CE87-4B07-AC09-49036C4CC22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0467" name="Rectangle 7"/>
          <p:cNvSpPr txBox="1">
            <a:spLocks noGrp="1" noChangeArrowheads="1"/>
          </p:cNvSpPr>
          <p:nvPr/>
        </p:nvSpPr>
        <p:spPr bwMode="auto">
          <a:xfrm>
            <a:off x="3879607" y="8688058"/>
            <a:ext cx="2984674" cy="4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2" tIns="45250" rIns="90502" bIns="45250" anchor="b"/>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A68E01-C5EC-4564-A45B-41BC4C63AD3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0468" name="Rectangle 7"/>
          <p:cNvSpPr txBox="1">
            <a:spLocks noGrp="1" noChangeArrowheads="1"/>
          </p:cNvSpPr>
          <p:nvPr/>
        </p:nvSpPr>
        <p:spPr bwMode="auto">
          <a:xfrm>
            <a:off x="3879607" y="8688058"/>
            <a:ext cx="2984674" cy="4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2" tIns="45250" rIns="90502" bIns="45250" anchor="b"/>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6A1EDA-0EF4-4B67-A10E-DD9BC70ACA6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0469" name="Slide Image Placeholder 1"/>
          <p:cNvSpPr>
            <a:spLocks noGrp="1" noRot="1" noChangeAspect="1" noTextEdit="1"/>
          </p:cNvSpPr>
          <p:nvPr>
            <p:ph type="sldImg"/>
          </p:nvPr>
        </p:nvSpPr>
        <p:spPr>
          <a:ln/>
        </p:spPr>
      </p:sp>
      <p:sp>
        <p:nvSpPr>
          <p:cNvPr id="1904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cs typeface="Calibri"/>
            </a:endParaRPr>
          </a:p>
        </p:txBody>
      </p:sp>
      <p:sp>
        <p:nvSpPr>
          <p:cNvPr id="190471" name="Slide Number Placeholder 3"/>
          <p:cNvSpPr txBox="1">
            <a:spLocks noGrp="1"/>
          </p:cNvSpPr>
          <p:nvPr/>
        </p:nvSpPr>
        <p:spPr bwMode="auto">
          <a:xfrm>
            <a:off x="3879607" y="8688058"/>
            <a:ext cx="2984674" cy="4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2" tIns="45250" rIns="90502" bIns="45250" anchor="b"/>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59B93ED-5656-4A8D-9200-999FF9E21A8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0887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24</a:t>
            </a:fld>
            <a:endParaRPr lang="en-US"/>
          </a:p>
        </p:txBody>
      </p:sp>
    </p:spTree>
    <p:extLst>
      <p:ext uri="{BB962C8B-B14F-4D97-AF65-F5344CB8AC3E}">
        <p14:creationId xmlns:p14="http://schemas.microsoft.com/office/powerpoint/2010/main" val="96130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umbrella of 3553(a).  </a:t>
            </a:r>
          </a:p>
        </p:txBody>
      </p:sp>
      <p:sp>
        <p:nvSpPr>
          <p:cNvPr id="4" name="Slide Number Placeholder 3"/>
          <p:cNvSpPr>
            <a:spLocks noGrp="1"/>
          </p:cNvSpPr>
          <p:nvPr>
            <p:ph type="sldNum" sz="quarter" idx="5"/>
          </p:nvPr>
        </p:nvSpPr>
        <p:spPr/>
        <p:txBody>
          <a:bodyPr/>
          <a:lstStyle/>
          <a:p>
            <a:fld id="{E49AC990-1E37-44D2-ABE9-7779FD1E3992}" type="slidenum">
              <a:rPr lang="en-US" smtClean="0"/>
              <a:t>25</a:t>
            </a:fld>
            <a:endParaRPr lang="en-US"/>
          </a:p>
        </p:txBody>
      </p:sp>
    </p:spTree>
    <p:extLst>
      <p:ext uri="{BB962C8B-B14F-4D97-AF65-F5344CB8AC3E}">
        <p14:creationId xmlns:p14="http://schemas.microsoft.com/office/powerpoint/2010/main" val="55557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1C8F95-B805-4729-889B-03F9F16FB882}" type="slidenum">
              <a:rPr lang="en-US" smtClean="0"/>
              <a:t>26</a:t>
            </a:fld>
            <a:endParaRPr lang="en-US"/>
          </a:p>
        </p:txBody>
      </p:sp>
    </p:spTree>
    <p:extLst>
      <p:ext uri="{BB962C8B-B14F-4D97-AF65-F5344CB8AC3E}">
        <p14:creationId xmlns:p14="http://schemas.microsoft.com/office/powerpoint/2010/main" val="72975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itchFamily="18" charset="0"/>
              </a:defRPr>
            </a:lvl1pPr>
            <a:lvl2pPr marL="735298" indent="-282807" eaLnBrk="0" hangingPunct="0">
              <a:defRPr sz="4000">
                <a:solidFill>
                  <a:schemeClr val="tx1"/>
                </a:solidFill>
                <a:latin typeface="Times New Roman" pitchFamily="18" charset="0"/>
              </a:defRPr>
            </a:lvl2pPr>
            <a:lvl3pPr marL="1131227" indent="-226245" eaLnBrk="0" hangingPunct="0">
              <a:defRPr sz="4000">
                <a:solidFill>
                  <a:schemeClr val="tx1"/>
                </a:solidFill>
                <a:latin typeface="Times New Roman" pitchFamily="18" charset="0"/>
              </a:defRPr>
            </a:lvl3pPr>
            <a:lvl4pPr marL="1583718" indent="-226245" eaLnBrk="0" hangingPunct="0">
              <a:defRPr sz="4000">
                <a:solidFill>
                  <a:schemeClr val="tx1"/>
                </a:solidFill>
                <a:latin typeface="Times New Roman" pitchFamily="18" charset="0"/>
              </a:defRPr>
            </a:lvl4pPr>
            <a:lvl5pPr marL="2036209" indent="-226245" eaLnBrk="0" hangingPunct="0">
              <a:defRPr sz="4000">
                <a:solidFill>
                  <a:schemeClr val="tx1"/>
                </a:solidFill>
                <a:latin typeface="Times New Roman" pitchFamily="18" charset="0"/>
              </a:defRPr>
            </a:lvl5pPr>
            <a:lvl6pPr marL="2488700" indent="-226245" eaLnBrk="0" fontAlgn="base" hangingPunct="0">
              <a:spcBef>
                <a:spcPct val="0"/>
              </a:spcBef>
              <a:spcAft>
                <a:spcPct val="0"/>
              </a:spcAft>
              <a:defRPr sz="4000">
                <a:solidFill>
                  <a:schemeClr val="tx1"/>
                </a:solidFill>
                <a:latin typeface="Times New Roman" pitchFamily="18" charset="0"/>
              </a:defRPr>
            </a:lvl6pPr>
            <a:lvl7pPr marL="2941190" indent="-226245" eaLnBrk="0" fontAlgn="base" hangingPunct="0">
              <a:spcBef>
                <a:spcPct val="0"/>
              </a:spcBef>
              <a:spcAft>
                <a:spcPct val="0"/>
              </a:spcAft>
              <a:defRPr sz="4000">
                <a:solidFill>
                  <a:schemeClr val="tx1"/>
                </a:solidFill>
                <a:latin typeface="Times New Roman" pitchFamily="18" charset="0"/>
              </a:defRPr>
            </a:lvl7pPr>
            <a:lvl8pPr marL="3393681" indent="-226245" eaLnBrk="0" fontAlgn="base" hangingPunct="0">
              <a:spcBef>
                <a:spcPct val="0"/>
              </a:spcBef>
              <a:spcAft>
                <a:spcPct val="0"/>
              </a:spcAft>
              <a:defRPr sz="4000">
                <a:solidFill>
                  <a:schemeClr val="tx1"/>
                </a:solidFill>
                <a:latin typeface="Times New Roman" pitchFamily="18" charset="0"/>
              </a:defRPr>
            </a:lvl8pPr>
            <a:lvl9pPr marL="3846172" indent="-226245"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29198D-CE87-4B07-AC09-49036C4CC22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0467" name="Rectangle 7"/>
          <p:cNvSpPr txBox="1">
            <a:spLocks noGrp="1" noChangeArrowheads="1"/>
          </p:cNvSpPr>
          <p:nvPr/>
        </p:nvSpPr>
        <p:spPr bwMode="auto">
          <a:xfrm>
            <a:off x="3879607" y="8688058"/>
            <a:ext cx="2984674" cy="4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2" tIns="45250" rIns="90502" bIns="45250" anchor="b"/>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A68E01-C5EC-4564-A45B-41BC4C63AD3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0468" name="Rectangle 7"/>
          <p:cNvSpPr txBox="1">
            <a:spLocks noGrp="1" noChangeArrowheads="1"/>
          </p:cNvSpPr>
          <p:nvPr/>
        </p:nvSpPr>
        <p:spPr bwMode="auto">
          <a:xfrm>
            <a:off x="3879607" y="8688058"/>
            <a:ext cx="2984674" cy="4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2" tIns="45250" rIns="90502" bIns="45250" anchor="b"/>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6A1EDA-0EF4-4B67-A10E-DD9BC70ACA6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0469" name="Slide Image Placeholder 1"/>
          <p:cNvSpPr>
            <a:spLocks noGrp="1" noRot="1" noChangeAspect="1" noTextEdit="1"/>
          </p:cNvSpPr>
          <p:nvPr>
            <p:ph type="sldImg"/>
          </p:nvPr>
        </p:nvSpPr>
        <p:spPr>
          <a:ln/>
        </p:spPr>
      </p:sp>
      <p:sp>
        <p:nvSpPr>
          <p:cNvPr id="1904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 procedural notice requirement for variance, but best practices are always notice.</a:t>
            </a:r>
          </a:p>
        </p:txBody>
      </p:sp>
      <p:sp>
        <p:nvSpPr>
          <p:cNvPr id="190471" name="Slide Number Placeholder 3"/>
          <p:cNvSpPr txBox="1">
            <a:spLocks noGrp="1"/>
          </p:cNvSpPr>
          <p:nvPr/>
        </p:nvSpPr>
        <p:spPr bwMode="auto">
          <a:xfrm>
            <a:off x="3879607" y="8688058"/>
            <a:ext cx="2984674" cy="4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2" tIns="45250" rIns="90502" bIns="45250" anchor="b"/>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59B93ED-5656-4A8D-9200-999FF9E21A8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68270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04159">
              <a:defRPr/>
            </a:pPr>
            <a:fld id="{871C8F95-B805-4729-889B-03F9F16FB882}" type="slidenum">
              <a:rPr lang="en-US">
                <a:solidFill>
                  <a:prstClr val="black"/>
                </a:solidFill>
                <a:latin typeface="Calibri" panose="020F0502020204030204"/>
              </a:rPr>
              <a:pPr defTabSz="904159">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72975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8F95-B805-4729-889B-03F9F16FB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57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a14="http://schemas.microsoft.com/office/drawing/2010/main">
                <a:solidFill>
                  <a:srgbClr val="FFFFFF"/>
                </a:solidFill>
              </a14:hiddenFill>
            </a:ex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a14="http://schemas.microsoft.com/office/drawing/2010/main" w="9525">
                <a:solidFill>
                  <a:srgbClr val="000000"/>
                </a:solidFill>
                <a:miter lim="800000"/>
                <a:headEnd/>
                <a:tailEnd/>
              </a14:hiddenLine>
            </a:ext>
          </a:extLst>
        </p:spPr>
        <p:txBody>
          <a:bodyPr/>
          <a:lstStyle>
            <a:lvl1pPr defTabSz="976584">
              <a:spcBef>
                <a:spcPct val="30000"/>
              </a:spcBef>
              <a:defRPr sz="1200">
                <a:solidFill>
                  <a:schemeClr val="tx1"/>
                </a:solidFill>
                <a:latin typeface="Times New Roman" panose="02020603050405020304" pitchFamily="18" charset="0"/>
              </a:defRPr>
            </a:lvl1pPr>
            <a:lvl2pPr marL="787733" indent="-301142" defTabSz="976584">
              <a:spcBef>
                <a:spcPct val="30000"/>
              </a:spcBef>
              <a:defRPr sz="1200">
                <a:solidFill>
                  <a:schemeClr val="tx1"/>
                </a:solidFill>
                <a:latin typeface="Times New Roman" panose="02020603050405020304" pitchFamily="18" charset="0"/>
              </a:defRPr>
            </a:lvl2pPr>
            <a:lvl3pPr marL="1214775" indent="-241594" defTabSz="976584">
              <a:spcBef>
                <a:spcPct val="30000"/>
              </a:spcBef>
              <a:defRPr sz="1200">
                <a:solidFill>
                  <a:schemeClr val="tx1"/>
                </a:solidFill>
                <a:latin typeface="Times New Roman" panose="02020603050405020304" pitchFamily="18" charset="0"/>
              </a:defRPr>
            </a:lvl3pPr>
            <a:lvl4pPr marL="1701367" indent="-241594" defTabSz="976584">
              <a:spcBef>
                <a:spcPct val="30000"/>
              </a:spcBef>
              <a:defRPr sz="1200">
                <a:solidFill>
                  <a:schemeClr val="tx1"/>
                </a:solidFill>
                <a:latin typeface="Times New Roman" panose="02020603050405020304" pitchFamily="18" charset="0"/>
              </a:defRPr>
            </a:lvl4pPr>
            <a:lvl5pPr marL="2187956" indent="-241594" defTabSz="976584">
              <a:spcBef>
                <a:spcPct val="30000"/>
              </a:spcBef>
              <a:defRPr sz="1200">
                <a:solidFill>
                  <a:schemeClr val="tx1"/>
                </a:solidFill>
                <a:latin typeface="Times New Roman" panose="02020603050405020304" pitchFamily="18" charset="0"/>
              </a:defRPr>
            </a:lvl5pPr>
            <a:lvl6pPr marL="2677949" indent="-241594" defTabSz="976584" eaLnBrk="0" fontAlgn="base" hangingPunct="0">
              <a:spcBef>
                <a:spcPct val="30000"/>
              </a:spcBef>
              <a:spcAft>
                <a:spcPct val="0"/>
              </a:spcAft>
              <a:defRPr sz="1200">
                <a:solidFill>
                  <a:schemeClr val="tx1"/>
                </a:solidFill>
                <a:latin typeface="Times New Roman" panose="02020603050405020304" pitchFamily="18" charset="0"/>
              </a:defRPr>
            </a:lvl6pPr>
            <a:lvl7pPr marL="3167945" indent="-241594" defTabSz="976584" eaLnBrk="0" fontAlgn="base" hangingPunct="0">
              <a:spcBef>
                <a:spcPct val="30000"/>
              </a:spcBef>
              <a:spcAft>
                <a:spcPct val="0"/>
              </a:spcAft>
              <a:defRPr sz="1200">
                <a:solidFill>
                  <a:schemeClr val="tx1"/>
                </a:solidFill>
                <a:latin typeface="Times New Roman" panose="02020603050405020304" pitchFamily="18" charset="0"/>
              </a:defRPr>
            </a:lvl7pPr>
            <a:lvl8pPr marL="3657938" indent="-241594" defTabSz="976584" eaLnBrk="0" fontAlgn="base" hangingPunct="0">
              <a:spcBef>
                <a:spcPct val="30000"/>
              </a:spcBef>
              <a:spcAft>
                <a:spcPct val="0"/>
              </a:spcAft>
              <a:defRPr sz="1200">
                <a:solidFill>
                  <a:schemeClr val="tx1"/>
                </a:solidFill>
                <a:latin typeface="Times New Roman" panose="02020603050405020304" pitchFamily="18" charset="0"/>
              </a:defRPr>
            </a:lvl8pPr>
            <a:lvl9pPr marL="4147931" indent="-241594" defTabSz="97658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E1D4D843-CAA8-4173-B2B7-9DA786E6F01C}" type="slidenum">
              <a:rPr lang="en-US" altLang="en-US" kern="0">
                <a:solidFill>
                  <a:prstClr val="black"/>
                </a:solidFill>
              </a:rPr>
              <a:pPr>
                <a:spcBef>
                  <a:spcPct val="0"/>
                </a:spcBef>
                <a:defRPr/>
              </a:pPr>
              <a:t>29</a:t>
            </a:fld>
            <a:endParaRPr lang="en-US" altLang="en-US" kern="0">
              <a:solidFill>
                <a:prstClr val="black"/>
              </a:solidFill>
            </a:endParaRPr>
          </a:p>
        </p:txBody>
      </p:sp>
      <p:sp>
        <p:nvSpPr>
          <p:cNvPr id="28675" name="Rectangle 7"/>
          <p:cNvSpPr txBox="1">
            <a:spLocks noGrp="1" noChangeArrowheads="1"/>
          </p:cNvSpPr>
          <p:nvPr/>
        </p:nvSpPr>
        <p:spPr bwMode="auto">
          <a:xfrm>
            <a:off x="4255952" y="9310797"/>
            <a:ext cx="3271158" cy="485958"/>
          </a:xfrm>
          <a:prstGeom prst="rect">
            <a:avLst/>
          </a:prstGeom>
          <a:noFill/>
          <a:ln>
            <a:noFill/>
          </a:ln>
          <a:extLst>
            <a:ext uri="{909E8E84-426E-40dd-AFC4-6F175D3DCCD1}">
              <a14:hiddenFill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a14="http://schemas.microsoft.com/office/drawing/2010/main">
                <a:solidFill>
                  <a:srgbClr val="FFFFFF"/>
                </a:solidFill>
              </a14:hiddenFill>
            </a:ex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a14="http://schemas.microsoft.com/office/drawing/2010/main" w="9525">
                <a:solidFill>
                  <a:srgbClr val="000000"/>
                </a:solidFill>
                <a:miter lim="800000"/>
                <a:headEnd/>
                <a:tailEnd/>
              </a14:hiddenLine>
            </a:ext>
          </a:extLst>
        </p:spPr>
        <p:txBody>
          <a:bodyPr lIns="98049" tIns="49024" rIns="98049" bIns="4902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defTabSz="963652">
              <a:spcBef>
                <a:spcPct val="0"/>
              </a:spcBef>
              <a:defRPr/>
            </a:pPr>
            <a:fld id="{9C405DE9-BEA1-4208-B6DF-0D181901A8AD}" type="slidenum">
              <a:rPr lang="en-US" altLang="en-US" kern="0">
                <a:solidFill>
                  <a:prstClr val="black"/>
                </a:solidFill>
              </a:rPr>
              <a:pPr algn="r" defTabSz="963652">
                <a:spcBef>
                  <a:spcPct val="0"/>
                </a:spcBef>
                <a:defRPr/>
              </a:pPr>
              <a:t>29</a:t>
            </a:fld>
            <a:endParaRPr lang="en-US" altLang="en-US" kern="0">
              <a:solidFill>
                <a:prstClr val="black"/>
              </a:solidFill>
            </a:endParaRPr>
          </a:p>
        </p:txBody>
      </p:sp>
      <p:sp>
        <p:nvSpPr>
          <p:cNvPr id="28676" name="Rectangle 7"/>
          <p:cNvSpPr txBox="1">
            <a:spLocks noGrp="1" noChangeArrowheads="1"/>
          </p:cNvSpPr>
          <p:nvPr/>
        </p:nvSpPr>
        <p:spPr bwMode="auto">
          <a:xfrm>
            <a:off x="4255952" y="9310797"/>
            <a:ext cx="3271158" cy="485958"/>
          </a:xfrm>
          <a:prstGeom prst="rect">
            <a:avLst/>
          </a:prstGeom>
          <a:noFill/>
          <a:ln>
            <a:noFill/>
          </a:ln>
          <a:extLst>
            <a:ext uri="{909E8E84-426E-40dd-AFC4-6F175D3DCCD1}">
              <a14:hiddenFill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a14="http://schemas.microsoft.com/office/drawing/2010/main">
                <a:solidFill>
                  <a:srgbClr val="FFFFFF"/>
                </a:solidFill>
              </a14:hiddenFill>
            </a:ext>
            <a:ext uri="{91240B29-F687-4f45-9708-019B960494DF}">
              <a14:hiddenLine xmlns="" xmlns:m="http://schemas.openxmlformats.org/officeDocument/2006/math" xmlns:w="http://schemas.openxmlformats.org/wordprocessingml/2006/main" xmlns:wp="http://schemas.openxmlformats.org/drawingml/2006/wordprocessingDrawing" xmlns:mc="http://schemas.openxmlformats.org/markup-compatibility/2006" xmlns:p14="http://schemas.microsoft.com/office/powerpoint/2010/main" xmlns:a14="http://schemas.microsoft.com/office/drawing/2010/main" w="9525">
                <a:solidFill>
                  <a:srgbClr val="000000"/>
                </a:solidFill>
                <a:miter lim="800000"/>
                <a:headEnd/>
                <a:tailEnd/>
              </a14:hiddenLine>
            </a:ext>
          </a:extLst>
        </p:spPr>
        <p:txBody>
          <a:bodyPr lIns="98044" tIns="49020" rIns="98044" bIns="4902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defTabSz="963652">
              <a:spcBef>
                <a:spcPct val="0"/>
              </a:spcBef>
              <a:defRPr/>
            </a:pPr>
            <a:fld id="{0762923A-CB16-43FB-AF91-851095D9393F}" type="slidenum">
              <a:rPr lang="en-US" altLang="en-US" kern="0">
                <a:solidFill>
                  <a:prstClr val="black"/>
                </a:solidFill>
              </a:rPr>
              <a:pPr algn="r" defTabSz="963652">
                <a:spcBef>
                  <a:spcPct val="0"/>
                </a:spcBef>
                <a:defRPr/>
              </a:pPr>
              <a:t>29</a:t>
            </a:fld>
            <a:endParaRPr lang="en-US" altLang="en-US" kern="0">
              <a:solidFill>
                <a:prstClr val="black"/>
              </a:solidFill>
            </a:endParaRPr>
          </a:p>
        </p:txBody>
      </p:sp>
      <p:sp>
        <p:nvSpPr>
          <p:cNvPr id="28677" name="Rectangle 2"/>
          <p:cNvSpPr>
            <a:spLocks noGrp="1" noRot="1" noChangeAspect="1" noChangeArrowheads="1" noTextEdit="1"/>
          </p:cNvSpPr>
          <p:nvPr>
            <p:ph type="sldImg"/>
          </p:nvPr>
        </p:nvSpPr>
        <p:spPr>
          <a:xfrm>
            <a:off x="495300" y="736600"/>
            <a:ext cx="6529388" cy="3671888"/>
          </a:xfr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4969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9</a:t>
            </a:fld>
            <a:endParaRPr lang="en-US"/>
          </a:p>
        </p:txBody>
      </p:sp>
    </p:spTree>
    <p:extLst>
      <p:ext uri="{BB962C8B-B14F-4D97-AF65-F5344CB8AC3E}">
        <p14:creationId xmlns:p14="http://schemas.microsoft.com/office/powerpoint/2010/main" val="4895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10</a:t>
            </a:fld>
            <a:endParaRPr lang="en-US"/>
          </a:p>
        </p:txBody>
      </p:sp>
    </p:spTree>
    <p:extLst>
      <p:ext uri="{BB962C8B-B14F-4D97-AF65-F5344CB8AC3E}">
        <p14:creationId xmlns:p14="http://schemas.microsoft.com/office/powerpoint/2010/main" val="334978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4"/>
              </a:solidFill>
              <a:cs typeface="Times New Roman"/>
            </a:endParaRPr>
          </a:p>
        </p:txBody>
      </p:sp>
      <p:sp>
        <p:nvSpPr>
          <p:cNvPr id="4" name="Slide Number Placeholder 3"/>
          <p:cNvSpPr>
            <a:spLocks noGrp="1"/>
          </p:cNvSpPr>
          <p:nvPr>
            <p:ph type="sldNum" sz="quarter" idx="5"/>
          </p:nvPr>
        </p:nvSpPr>
        <p:spPr/>
        <p:txBody>
          <a:bodyPr/>
          <a:lstStyle/>
          <a:p>
            <a:fld id="{E49AC990-1E37-44D2-ABE9-7779FD1E3992}" type="slidenum">
              <a:rPr lang="en-US" smtClean="0"/>
              <a:t>11</a:t>
            </a:fld>
            <a:endParaRPr lang="en-US"/>
          </a:p>
        </p:txBody>
      </p:sp>
    </p:spTree>
    <p:extLst>
      <p:ext uri="{BB962C8B-B14F-4D97-AF65-F5344CB8AC3E}">
        <p14:creationId xmlns:p14="http://schemas.microsoft.com/office/powerpoint/2010/main" val="151779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12</a:t>
            </a:fld>
            <a:endParaRPr lang="en-US"/>
          </a:p>
        </p:txBody>
      </p:sp>
    </p:spTree>
    <p:extLst>
      <p:ext uri="{BB962C8B-B14F-4D97-AF65-F5344CB8AC3E}">
        <p14:creationId xmlns:p14="http://schemas.microsoft.com/office/powerpoint/2010/main" val="157031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838DF-FCDE-4E6D-B16D-D6E2E65C3AF3}" type="slidenum">
              <a:rPr lang="en-US" smtClean="0"/>
              <a:t>13</a:t>
            </a:fld>
            <a:endParaRPr lang="en-US"/>
          </a:p>
        </p:txBody>
      </p:sp>
    </p:spTree>
    <p:extLst>
      <p:ext uri="{BB962C8B-B14F-4D97-AF65-F5344CB8AC3E}">
        <p14:creationId xmlns:p14="http://schemas.microsoft.com/office/powerpoint/2010/main" val="282800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14</a:t>
            </a:fld>
            <a:endParaRPr lang="en-US"/>
          </a:p>
        </p:txBody>
      </p:sp>
    </p:spTree>
    <p:extLst>
      <p:ext uri="{BB962C8B-B14F-4D97-AF65-F5344CB8AC3E}">
        <p14:creationId xmlns:p14="http://schemas.microsoft.com/office/powerpoint/2010/main" val="414158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United States v. Fisher, 25 F.4th 1080, 1087 (8th Cir. 2022) (holding that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5K2.23 does not authorize a court to downwardly depart below a statutory minimum penalty).</a:t>
            </a:r>
          </a:p>
          <a:p>
            <a:endParaRPr lang="en-US" dirty="0"/>
          </a:p>
        </p:txBody>
      </p:sp>
      <p:sp>
        <p:nvSpPr>
          <p:cNvPr id="4" name="Slide Number Placeholder 3"/>
          <p:cNvSpPr>
            <a:spLocks noGrp="1"/>
          </p:cNvSpPr>
          <p:nvPr>
            <p:ph type="sldNum" sz="quarter" idx="5"/>
          </p:nvPr>
        </p:nvSpPr>
        <p:spPr/>
        <p:txBody>
          <a:bodyPr/>
          <a:lstStyle/>
          <a:p>
            <a:fld id="{E49AC990-1E37-44D2-ABE9-7779FD1E3992}" type="slidenum">
              <a:rPr lang="en-US" smtClean="0"/>
              <a:t>15</a:t>
            </a:fld>
            <a:endParaRPr lang="en-US"/>
          </a:p>
        </p:txBody>
      </p:sp>
    </p:spTree>
    <p:extLst>
      <p:ext uri="{BB962C8B-B14F-4D97-AF65-F5344CB8AC3E}">
        <p14:creationId xmlns:p14="http://schemas.microsoft.com/office/powerpoint/2010/main" val="1764702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77354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0DDCB11F-E9D8-4CF0-8A2B-94FC7DBCA013}"/>
              </a:ext>
            </a:extLst>
          </p:cNvPr>
          <p:cNvSpPr/>
          <p:nvPr userDrawn="1"/>
        </p:nvSpPr>
        <p:spPr>
          <a:xfrm>
            <a:off x="8129626" y="4615131"/>
            <a:ext cx="1147839" cy="767751"/>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b="1">
                <a:solidFill>
                  <a:schemeClr val="tx1">
                    <a:lumMod val="75000"/>
                    <a:lumOff val="25000"/>
                  </a:schemeClr>
                </a:solidFill>
              </a:defRPr>
            </a:lvl1pPr>
          </a:lstStyle>
          <a:p>
            <a:r>
              <a:rPr lang="en-US"/>
              <a:t>(Add closing statement here; </a:t>
            </a:r>
            <a:br>
              <a:rPr lang="en-US"/>
            </a:br>
            <a:r>
              <a:rPr lang="en-US"/>
              <a:t>“Questions or Comments?” is standard)</a:t>
            </a:r>
          </a:p>
        </p:txBody>
      </p:sp>
      <p:sp>
        <p:nvSpPr>
          <p:cNvPr id="9" name="TextBox 8">
            <a:extLst>
              <a:ext uri="{FF2B5EF4-FFF2-40B4-BE49-F238E27FC236}">
                <a16:creationId xmlns:a16="http://schemas.microsoft.com/office/drawing/2014/main" id="{80F023FE-504F-4051-8BED-2369A7536AA4}"/>
              </a:ext>
            </a:extLst>
          </p:cNvPr>
          <p:cNvSpPr txBox="1"/>
          <p:nvPr userDrawn="1"/>
        </p:nvSpPr>
        <p:spPr>
          <a:xfrm>
            <a:off x="2282738" y="3380341"/>
            <a:ext cx="2556341" cy="584775"/>
          </a:xfrm>
          <a:prstGeom prst="rect">
            <a:avLst/>
          </a:prstGeom>
          <a:noFill/>
        </p:spPr>
        <p:txBody>
          <a:bodyPr wrap="none" rtlCol="0">
            <a:spAutoFit/>
          </a:bodyPr>
          <a:lstStyle/>
          <a:p>
            <a:r>
              <a:rPr lang="en-US" sz="3200">
                <a:solidFill>
                  <a:schemeClr val="tx1">
                    <a:lumMod val="75000"/>
                    <a:lumOff val="2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1275667" y="5805139"/>
            <a:ext cx="4570482" cy="584775"/>
          </a:xfrm>
          <a:prstGeom prst="rect">
            <a:avLst/>
          </a:prstGeom>
          <a:noFill/>
        </p:spPr>
        <p:txBody>
          <a:bodyPr wrap="none" rtlCol="0">
            <a:spAutoFit/>
          </a:bodyPr>
          <a:lstStyle/>
          <a:p>
            <a:r>
              <a:rPr lang="en-US" sz="3200" b="1" err="1">
                <a:solidFill>
                  <a:schemeClr val="tx1">
                    <a:lumMod val="75000"/>
                    <a:lumOff val="25000"/>
                  </a:schemeClr>
                </a:solidFill>
              </a:rPr>
              <a:t>HelpLine</a:t>
            </a:r>
            <a:r>
              <a:rPr lang="en-US" sz="3200">
                <a:solidFill>
                  <a:schemeClr val="tx1">
                    <a:lumMod val="75000"/>
                    <a:lumOff val="2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7497833" y="3380342"/>
            <a:ext cx="2411429" cy="584775"/>
          </a:xfrm>
          <a:prstGeom prst="rect">
            <a:avLst/>
          </a:prstGeom>
          <a:noFill/>
        </p:spPr>
        <p:txBody>
          <a:bodyPr wrap="none" rtlCol="0">
            <a:spAutoFit/>
          </a:bodyPr>
          <a:lstStyle/>
          <a:p>
            <a:r>
              <a:rPr lang="en-US" sz="3200">
                <a:solidFill>
                  <a:schemeClr val="tx1">
                    <a:lumMod val="75000"/>
                    <a:lumOff val="25000"/>
                  </a:schemeClr>
                </a:solidFill>
              </a:rPr>
              <a:t>@</a:t>
            </a:r>
            <a:r>
              <a:rPr lang="en-US" sz="3200" err="1">
                <a:solidFill>
                  <a:schemeClr val="tx1">
                    <a:lumMod val="75000"/>
                    <a:lumOff val="25000"/>
                  </a:schemeClr>
                </a:solidFill>
              </a:rPr>
              <a:t>theusscgov</a:t>
            </a:r>
            <a:endParaRPr lang="en-US" sz="3200">
              <a:solidFill>
                <a:schemeClr val="tx1">
                  <a:lumMod val="75000"/>
                  <a:lumOff val="2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7079833" y="5805139"/>
            <a:ext cx="3247427" cy="584775"/>
          </a:xfrm>
          <a:prstGeom prst="rect">
            <a:avLst/>
          </a:prstGeom>
          <a:noFill/>
        </p:spPr>
        <p:txBody>
          <a:bodyPr wrap="none" rtlCol="0">
            <a:spAutoFit/>
          </a:bodyPr>
          <a:lstStyle/>
          <a:p>
            <a:r>
              <a:rPr lang="en-US" sz="3200">
                <a:solidFill>
                  <a:schemeClr val="tx1">
                    <a:lumMod val="75000"/>
                    <a:lumOff val="25000"/>
                  </a:schemeClr>
                </a:solidFill>
              </a:rPr>
              <a:t>training@ussc.gov</a:t>
            </a:r>
          </a:p>
        </p:txBody>
      </p:sp>
      <p:grpSp>
        <p:nvGrpSpPr>
          <p:cNvPr id="15" name="Group 14">
            <a:extLst>
              <a:ext uri="{FF2B5EF4-FFF2-40B4-BE49-F238E27FC236}">
                <a16:creationId xmlns:a16="http://schemas.microsoft.com/office/drawing/2014/main" id="{39E8656F-324E-4833-AB3D-19DA0CAD5C1F}"/>
              </a:ext>
            </a:extLst>
          </p:cNvPr>
          <p:cNvGrpSpPr/>
          <p:nvPr userDrawn="1"/>
        </p:nvGrpSpPr>
        <p:grpSpPr>
          <a:xfrm>
            <a:off x="2950761" y="2064550"/>
            <a:ext cx="1220295" cy="1228089"/>
            <a:chOff x="3719004" y="4776043"/>
            <a:chExt cx="1350627" cy="1359253"/>
          </a:xfrm>
        </p:grpSpPr>
        <p:sp>
          <p:nvSpPr>
            <p:cNvPr id="5" name="Oval 4">
              <a:extLst>
                <a:ext uri="{FF2B5EF4-FFF2-40B4-BE49-F238E27FC236}">
                  <a16:creationId xmlns:a16="http://schemas.microsoft.com/office/drawing/2014/main" id="{1B5499A9-B12E-4BBB-895C-4783E538A485}"/>
                </a:ext>
              </a:extLst>
            </p:cNvPr>
            <p:cNvSpPr/>
            <p:nvPr userDrawn="1"/>
          </p:nvSpPr>
          <p:spPr>
            <a:xfrm>
              <a:off x="3719004" y="4776043"/>
              <a:ext cx="1350627" cy="13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ursor">
              <a:extLst>
                <a:ext uri="{FF2B5EF4-FFF2-40B4-BE49-F238E27FC236}">
                  <a16:creationId xmlns:a16="http://schemas.microsoft.com/office/drawing/2014/main" id="{7C6C19DF-5144-4526-AE27-B27296E59F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5850" y="5400138"/>
              <a:ext cx="735158" cy="735158"/>
            </a:xfrm>
            <a:prstGeom prst="rect">
              <a:avLst/>
            </a:prstGeom>
          </p:spPr>
        </p:pic>
        <p:sp>
          <p:nvSpPr>
            <p:cNvPr id="14" name="Rectangle 13">
              <a:extLst>
                <a:ext uri="{FF2B5EF4-FFF2-40B4-BE49-F238E27FC236}">
                  <a16:creationId xmlns:a16="http://schemas.microsoft.com/office/drawing/2014/main" id="{E401A30B-BB54-492D-A3D2-7928AA9EA934}"/>
                </a:ext>
              </a:extLst>
            </p:cNvPr>
            <p:cNvSpPr/>
            <p:nvPr userDrawn="1"/>
          </p:nvSpPr>
          <p:spPr>
            <a:xfrm>
              <a:off x="3813871" y="5057057"/>
              <a:ext cx="1160895" cy="523220"/>
            </a:xfrm>
            <a:prstGeom prst="rect">
              <a:avLst/>
            </a:prstGeom>
          </p:spPr>
          <p:txBody>
            <a:bodyPr wrap="none">
              <a:spAutoFit/>
            </a:bodyPr>
            <a:lstStyle/>
            <a:p>
              <a:pPr algn="ctr"/>
              <a:r>
                <a:rPr lang="en-US" sz="2800" b="1">
                  <a:solidFill>
                    <a:schemeClr val="bg1"/>
                  </a:solidFill>
                </a:rPr>
                <a:t>WWW</a:t>
              </a:r>
            </a:p>
          </p:txBody>
        </p:sp>
      </p:grpSp>
      <p:pic>
        <p:nvPicPr>
          <p:cNvPr id="17" name="Graphic 16" descr="Receiver">
            <a:extLst>
              <a:ext uri="{FF2B5EF4-FFF2-40B4-BE49-F238E27FC236}">
                <a16:creationId xmlns:a16="http://schemas.microsoft.com/office/drawing/2014/main" id="{565D9155-B19A-47D0-A0BA-D33DD39E04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0761" y="4483708"/>
            <a:ext cx="1220295" cy="1220295"/>
          </a:xfrm>
          <a:prstGeom prst="rect">
            <a:avLst/>
          </a:prstGeom>
        </p:spPr>
      </p:pic>
      <p:pic>
        <p:nvPicPr>
          <p:cNvPr id="19" name="Graphic 18" descr="Envelope">
            <a:extLst>
              <a:ext uri="{FF2B5EF4-FFF2-40B4-BE49-F238E27FC236}">
                <a16:creationId xmlns:a16="http://schemas.microsoft.com/office/drawing/2014/main" id="{DEC53698-46DE-41CB-9842-C0A079DB495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61763" y="4271001"/>
            <a:ext cx="1483571" cy="1483571"/>
          </a:xfrm>
          <a:prstGeom prst="rect">
            <a:avLst/>
          </a:prstGeom>
        </p:spPr>
      </p:pic>
      <p:grpSp>
        <p:nvGrpSpPr>
          <p:cNvPr id="27" name="Group 26">
            <a:extLst>
              <a:ext uri="{FF2B5EF4-FFF2-40B4-BE49-F238E27FC236}">
                <a16:creationId xmlns:a16="http://schemas.microsoft.com/office/drawing/2014/main" id="{5258A25F-A5E2-43D2-A1F2-AE0992F44BBD}"/>
              </a:ext>
            </a:extLst>
          </p:cNvPr>
          <p:cNvGrpSpPr/>
          <p:nvPr userDrawn="1"/>
        </p:nvGrpSpPr>
        <p:grpSpPr>
          <a:xfrm>
            <a:off x="8093400" y="2064550"/>
            <a:ext cx="1220296" cy="1220296"/>
            <a:chOff x="2498073" y="5153429"/>
            <a:chExt cx="1220296" cy="1220296"/>
          </a:xfrm>
        </p:grpSpPr>
        <p:sp>
          <p:nvSpPr>
            <p:cNvPr id="26" name="Oval 25">
              <a:extLst>
                <a:ext uri="{FF2B5EF4-FFF2-40B4-BE49-F238E27FC236}">
                  <a16:creationId xmlns:a16="http://schemas.microsoft.com/office/drawing/2014/main" id="{7556B393-F8C3-45B2-9C57-6C7D71FB3E10}"/>
                </a:ext>
              </a:extLst>
            </p:cNvPr>
            <p:cNvSpPr/>
            <p:nvPr userDrawn="1"/>
          </p:nvSpPr>
          <p:spPr>
            <a:xfrm>
              <a:off x="2498073" y="5153429"/>
              <a:ext cx="1220296" cy="1220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D16DF3A-8979-480F-B289-6AB00E3192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758138" y="5458312"/>
              <a:ext cx="778692" cy="635776"/>
            </a:xfrm>
            <a:prstGeom prst="rect">
              <a:avLst/>
            </a:prstGeom>
          </p:spPr>
        </p:pic>
      </p:grpSp>
    </p:spTree>
    <p:extLst>
      <p:ext uri="{BB962C8B-B14F-4D97-AF65-F5344CB8AC3E}">
        <p14:creationId xmlns:p14="http://schemas.microsoft.com/office/powerpoint/2010/main" val="19613031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9283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47761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48512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1" y="430461"/>
            <a:ext cx="12166012" cy="1325563"/>
          </a:xfrm>
          <a:prstGeom prst="rect">
            <a:avLst/>
          </a:prstGeom>
        </p:spPr>
        <p:txBody>
          <a:bodyPr>
            <a:normAutofit/>
          </a:bodyPr>
          <a:lstStyle>
            <a:lvl1pPr algn="ctr">
              <a:defRPr sz="3600">
                <a:solidFill>
                  <a:schemeClr val="bg1"/>
                </a:solidFill>
                <a:latin typeface="Calisto MT" panose="02040603050505030304" pitchFamily="18" charset="0"/>
              </a:defRPr>
            </a:lvl1pPr>
          </a:lstStyle>
          <a:p>
            <a:r>
              <a:rPr lang="en-US" sz="3600" b="1">
                <a:solidFill>
                  <a:schemeClr val="bg1"/>
                </a:solidFill>
                <a:latin typeface="Cambria" panose="02040503050406030204" pitchFamily="18" charset="0"/>
              </a:rPr>
              <a:t>Click to edit Master title style</a:t>
            </a:r>
          </a:p>
        </p:txBody>
      </p:sp>
      <p:sp>
        <p:nvSpPr>
          <p:cNvPr id="11"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z="1800" smtClean="0"/>
              <a:pPr/>
              <a:t>‹#›</a:t>
            </a:fld>
            <a:endParaRPr lang="en-US" sz="1800"/>
          </a:p>
        </p:txBody>
      </p:sp>
      <p:sp>
        <p:nvSpPr>
          <p:cNvPr id="12" name="Content Placeholder 2"/>
          <p:cNvSpPr>
            <a:spLocks noGrp="1"/>
          </p:cNvSpPr>
          <p:nvPr>
            <p:ph sz="half" idx="1"/>
          </p:nvPr>
        </p:nvSpPr>
        <p:spPr>
          <a:xfrm>
            <a:off x="618566" y="1756024"/>
            <a:ext cx="10972800" cy="4416176"/>
          </a:xfrm>
          <a:prstGeom prst="rect">
            <a:avLst/>
          </a:prstGeom>
        </p:spPr>
        <p:txBody>
          <a:bodyPr/>
          <a:lstStyle>
            <a:lvl1pPr>
              <a:defRPr b="0">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1946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41BE-1703-40AB-B428-EA21B4E9A564}"/>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99E1AE9-BEEF-42E7-BE79-5E4F84C7A4C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50A7B-83B0-41F7-BFD6-603AAAD264F1}"/>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A151B8FE-3A64-48E9-AEEC-B5EA66FC7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7A8A4-87C3-4675-8D9D-C566F058C34F}"/>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056941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1095963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1266942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835797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27697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chemeClr val="accent1"/>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3"/>
            <a:ext cx="5751094" cy="1113390"/>
            <a:chOff x="3625516" y="3986637"/>
            <a:chExt cx="5751094" cy="1066244"/>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01064"/>
            </a:xfrm>
            <a:prstGeom prst="rect">
              <a:avLst/>
            </a:prstGeom>
            <a:noFill/>
          </p:spPr>
          <p:txBody>
            <a:bodyPr wrap="square" rtlCol="0">
              <a:spAutoFit/>
            </a:bodyPr>
            <a:lstStyle/>
            <a:p>
              <a:pPr algn="r"/>
              <a:r>
                <a:rPr lang="en-US" sz="2800" b="1">
                  <a:solidFill>
                    <a:schemeClr val="accent1"/>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01064"/>
            </a:xfrm>
            <a:prstGeom prst="rect">
              <a:avLst/>
            </a:prstGeom>
            <a:noFill/>
          </p:spPr>
          <p:txBody>
            <a:bodyPr wrap="square" rtlCol="0">
              <a:spAutoFit/>
            </a:bodyPr>
            <a:lstStyle/>
            <a:p>
              <a:pPr algn="l"/>
              <a:r>
                <a:rPr lang="en-US" sz="2800" b="1">
                  <a:solidFill>
                    <a:schemeClr val="accent1"/>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712910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709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4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386091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3379026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925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248217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64025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72989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074257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AB1F-4EAC-4B0B-846C-B1E120DF3DB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7814607-5C72-4C88-A4BA-9E48331938C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8CBC1-7FE6-4B6E-8C1A-D82FBD072C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BBA45A-BC8F-4D73-9B04-928FDD96E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5CB2C-87B1-43E0-A413-4B186F3FDD91}"/>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19866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b="1">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2418105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25074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326489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1781431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2314186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155403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983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872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3754639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836738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982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b="1">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1262385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2658337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514227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777437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874907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5A9C-BFC7-4F2C-A843-5C2A7AD0EB2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D1A40D1-6A3F-4A25-9A90-2E6B7629B9DE}"/>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C5E6E-B26E-457D-8950-B223723AA98D}"/>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9B975DFF-89A2-4A1D-B6A9-78CC4ABBF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37C5A-26B3-4A3E-A9CA-610EC180C341}"/>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731886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04" t="25499" r="418" b="10699"/>
          <a:stretch/>
        </p:blipFill>
        <p:spPr>
          <a:xfrm>
            <a:off x="0" y="1904950"/>
            <a:ext cx="12192000" cy="4959103"/>
          </a:xfrm>
          <a:prstGeom prst="rect">
            <a:avLst/>
          </a:prstGeom>
        </p:spPr>
      </p:pic>
      <p:sp>
        <p:nvSpPr>
          <p:cNvPr id="7" name="Title 1"/>
          <p:cNvSpPr txBox="1">
            <a:spLocks/>
          </p:cNvSpPr>
          <p:nvPr userDrawn="1"/>
        </p:nvSpPr>
        <p:spPr>
          <a:xfrm>
            <a:off x="0" y="1034717"/>
            <a:ext cx="12192000" cy="5843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solidFill>
                <a:schemeClr val="bg1"/>
              </a:solidFill>
              <a:latin typeface="Cambria" panose="02040503050406030204" pitchFamily="18" charset="0"/>
              <a:cs typeface="Gisha" panose="020B0502040204020203" pitchFamily="34" charset="-79"/>
            </a:endParaRPr>
          </a:p>
          <a:p>
            <a:endParaRPr lang="en-US">
              <a:solidFill>
                <a:schemeClr val="bg1"/>
              </a:solidFill>
              <a:latin typeface="Cambria" panose="02040503050406030204" pitchFamily="18" charset="0"/>
              <a:cs typeface="Gisha" panose="020B0502040204020203" pitchFamily="34" charset="-79"/>
            </a:endParaRPr>
          </a:p>
          <a:p>
            <a:pPr>
              <a:lnSpc>
                <a:spcPct val="150000"/>
              </a:lnSpc>
            </a:pPr>
            <a:endParaRPr lang="en-US" sz="1400">
              <a:solidFill>
                <a:srgbClr val="141758"/>
              </a:solidFill>
              <a:latin typeface="Cambria" panose="02040503050406030204" pitchFamily="18" charset="0"/>
              <a:cs typeface="Gisha" panose="020B0502040204020203" pitchFamily="34" charset="-79"/>
            </a:endParaRPr>
          </a:p>
        </p:txBody>
      </p:sp>
      <p:sp>
        <p:nvSpPr>
          <p:cNvPr id="8" name="Rectangle 7"/>
          <p:cNvSpPr/>
          <p:nvPr userDrawn="1"/>
        </p:nvSpPr>
        <p:spPr>
          <a:xfrm>
            <a:off x="0" y="19049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icon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8680" y="717253"/>
            <a:ext cx="2834640" cy="2834640"/>
          </a:xfrm>
          <a:prstGeom prst="ellipse">
            <a:avLst/>
          </a:prstGeom>
          <a:noFill/>
        </p:spPr>
      </p:pic>
      <p:sp>
        <p:nvSpPr>
          <p:cNvPr id="3" name="Text Placeholder 2"/>
          <p:cNvSpPr>
            <a:spLocks noGrp="1"/>
          </p:cNvSpPr>
          <p:nvPr>
            <p:ph type="body" sz="quarter" idx="10" hasCustomPrompt="1"/>
          </p:nvPr>
        </p:nvSpPr>
        <p:spPr>
          <a:xfrm>
            <a:off x="0" y="4141693"/>
            <a:ext cx="12192000" cy="2716305"/>
          </a:xfrm>
          <a:prstGeom prst="rect">
            <a:avLst/>
          </a:prstGeom>
        </p:spPr>
        <p:txBody>
          <a:bodyPr/>
          <a:lstStyle>
            <a:lvl1pPr marL="0" indent="0" algn="ctr">
              <a:buNone/>
              <a:defRPr sz="5400">
                <a:solidFill>
                  <a:schemeClr val="accent5">
                    <a:lumMod val="50000"/>
                  </a:schemeClr>
                </a:solidFill>
                <a:latin typeface="Cambria" panose="02040503050406030204" pitchFamily="18" charset="0"/>
              </a:defRPr>
            </a:lvl1pPr>
            <a:lvl2pPr marL="457189" indent="0" algn="ctr">
              <a:buNone/>
              <a:defRPr>
                <a:solidFill>
                  <a:schemeClr val="accent5">
                    <a:lumMod val="50000"/>
                  </a:schemeClr>
                </a:solidFill>
              </a:defRPr>
            </a:lvl2pPr>
            <a:lvl3pPr marL="914377" indent="0" algn="ctr">
              <a:buNone/>
              <a:defRPr>
                <a:solidFill>
                  <a:schemeClr val="accent5">
                    <a:lumMod val="50000"/>
                  </a:schemeClr>
                </a:solidFill>
              </a:defRPr>
            </a:lvl3pPr>
            <a:lvl4pPr marL="1371566" indent="0" algn="ctr">
              <a:buNone/>
              <a:defRPr>
                <a:solidFill>
                  <a:schemeClr val="accent5">
                    <a:lumMod val="50000"/>
                  </a:schemeClr>
                </a:solidFill>
              </a:defRPr>
            </a:lvl4pPr>
            <a:lvl5pPr marL="1828755" indent="0" algn="ctr">
              <a:buNone/>
              <a:defRPr>
                <a:solidFill>
                  <a:schemeClr val="accent5">
                    <a:lumMod val="50000"/>
                  </a:schemeClr>
                </a:solidFill>
              </a:defRPr>
            </a:lvl5pPr>
          </a:lstStyle>
          <a:p>
            <a:pPr lvl="0"/>
            <a:r>
              <a:rPr lang="en-US"/>
              <a:t>Event Title</a:t>
            </a:r>
          </a:p>
          <a:p>
            <a:pPr lvl="0"/>
            <a:endParaRPr lang="en-US"/>
          </a:p>
        </p:txBody>
      </p:sp>
      <p:sp>
        <p:nvSpPr>
          <p:cNvPr id="5" name="Text Placeholder 4"/>
          <p:cNvSpPr>
            <a:spLocks noGrp="1"/>
          </p:cNvSpPr>
          <p:nvPr>
            <p:ph type="body" sz="quarter" idx="11" hasCustomPrompt="1"/>
          </p:nvPr>
        </p:nvSpPr>
        <p:spPr>
          <a:xfrm>
            <a:off x="0" y="4894729"/>
            <a:ext cx="12192000" cy="1963270"/>
          </a:xfrm>
          <a:prstGeom prst="rect">
            <a:avLst/>
          </a:prstGeom>
        </p:spPr>
        <p:txBody>
          <a:bodyPr/>
          <a:lstStyle>
            <a:lvl1pPr marL="0" indent="0" algn="ctr">
              <a:buFontTx/>
              <a:buNone/>
              <a:defRPr baseline="0">
                <a:solidFill>
                  <a:schemeClr val="accent5">
                    <a:lumMod val="50000"/>
                  </a:schemeClr>
                </a:solidFill>
                <a:latin typeface="Cambria" panose="02040503050406030204" pitchFamily="18" charset="0"/>
              </a:defRPr>
            </a:lvl1pPr>
            <a:lvl2pPr marL="457189" indent="0" algn="ctr">
              <a:buFontTx/>
              <a:buNone/>
              <a:defRPr>
                <a:solidFill>
                  <a:schemeClr val="accent5">
                    <a:lumMod val="50000"/>
                  </a:schemeClr>
                </a:solidFill>
                <a:latin typeface="Cambria" panose="02040503050406030204" pitchFamily="18" charset="0"/>
              </a:defRPr>
            </a:lvl2pPr>
            <a:lvl3pPr marL="914377" indent="0" algn="ctr">
              <a:buFontTx/>
              <a:buNone/>
              <a:defRPr>
                <a:solidFill>
                  <a:schemeClr val="accent5">
                    <a:lumMod val="50000"/>
                  </a:schemeClr>
                </a:solidFill>
                <a:latin typeface="Cambria" panose="02040503050406030204" pitchFamily="18" charset="0"/>
              </a:defRPr>
            </a:lvl3pPr>
            <a:lvl4pPr marL="1371566" indent="0" algn="ctr">
              <a:buFontTx/>
              <a:buNone/>
              <a:defRPr>
                <a:solidFill>
                  <a:schemeClr val="accent5">
                    <a:lumMod val="50000"/>
                  </a:schemeClr>
                </a:solidFill>
                <a:latin typeface="Cambria" panose="02040503050406030204" pitchFamily="18" charset="0"/>
              </a:defRPr>
            </a:lvl4pPr>
            <a:lvl5pPr marL="1828755" indent="0" algn="ctr">
              <a:buFontTx/>
              <a:buNone/>
              <a:defRPr>
                <a:solidFill>
                  <a:schemeClr val="accent5">
                    <a:lumMod val="50000"/>
                  </a:schemeClr>
                </a:solidFill>
                <a:latin typeface="Cambria" panose="02040503050406030204" pitchFamily="18" charset="0"/>
              </a:defRPr>
            </a:lvl5pPr>
          </a:lstStyle>
          <a:p>
            <a:pPr lvl="0"/>
            <a:r>
              <a:rPr lang="en-US"/>
              <a:t>Date/Time/Place</a:t>
            </a:r>
          </a:p>
        </p:txBody>
      </p:sp>
    </p:spTree>
    <p:extLst>
      <p:ext uri="{BB962C8B-B14F-4D97-AF65-F5344CB8AC3E}">
        <p14:creationId xmlns:p14="http://schemas.microsoft.com/office/powerpoint/2010/main" val="2252497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25"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z="1800" smtClean="0"/>
              <a:pPr/>
              <a:t>‹#›</a:t>
            </a:fld>
            <a:endParaRPr lang="en-US" sz="1800"/>
          </a:p>
        </p:txBody>
      </p:sp>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27" name="Table 26"/>
          <p:cNvGraphicFramePr>
            <a:graphicFrameLocks noGrp="1"/>
          </p:cNvGraphicFramePr>
          <p:nvPr userDrawn="1">
            <p:extLst>
              <p:ext uri="{D42A27DB-BD31-4B8C-83A1-F6EECF244321}">
                <p14:modId xmlns:p14="http://schemas.microsoft.com/office/powerpoint/2010/main" val="3401224368"/>
              </p:ext>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extLst>
                    <a:ext uri="{9D8B030D-6E8A-4147-A177-3AD203B41FA5}">
                      <a16:colId xmlns:a16="http://schemas.microsoft.com/office/drawing/2014/main" val="20000"/>
                    </a:ext>
                  </a:extLst>
                </a:gridCol>
                <a:gridCol w="2641054">
                  <a:extLst>
                    <a:ext uri="{9D8B030D-6E8A-4147-A177-3AD203B41FA5}">
                      <a16:colId xmlns:a16="http://schemas.microsoft.com/office/drawing/2014/main" val="20001"/>
                    </a:ext>
                  </a:extLst>
                </a:gridCol>
                <a:gridCol w="2281163">
                  <a:extLst>
                    <a:ext uri="{9D8B030D-6E8A-4147-A177-3AD203B41FA5}">
                      <a16:colId xmlns:a16="http://schemas.microsoft.com/office/drawing/2014/main" val="20002"/>
                    </a:ext>
                  </a:extLst>
                </a:gridCol>
                <a:gridCol w="3258612">
                  <a:extLst>
                    <a:ext uri="{9D8B030D-6E8A-4147-A177-3AD203B41FA5}">
                      <a16:colId xmlns:a16="http://schemas.microsoft.com/office/drawing/2014/main" val="20003"/>
                    </a:ext>
                  </a:extLst>
                </a:gridCol>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www.ussc.gov</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(202) 502-4545</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a:t>
                      </a:r>
                      <a:r>
                        <a:rPr lang="en-US" sz="1800" b="1" u="none" kern="1200" baseline="0" err="1">
                          <a:solidFill>
                            <a:schemeClr val="accent5">
                              <a:lumMod val="50000"/>
                            </a:schemeClr>
                          </a:solidFill>
                          <a:effectLst/>
                          <a:latin typeface="Cambria" panose="02040503050406030204" pitchFamily="18" charset="0"/>
                          <a:ea typeface="+mn-ea"/>
                          <a:cs typeface="+mn-cs"/>
                        </a:rPr>
                        <a:t>theusscgov</a:t>
                      </a:r>
                      <a:endParaRPr lang="en-US" sz="1800" b="1" u="none" kern="1200" baseline="0">
                        <a:solidFill>
                          <a:schemeClr val="accent5">
                            <a:lumMod val="50000"/>
                          </a:schemeClr>
                        </a:solidFill>
                        <a:effectLst/>
                        <a:latin typeface="Cambria" panose="02040503050406030204" pitchFamily="18"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10" hasCustomPrompt="1"/>
          </p:nvPr>
        </p:nvSpPr>
        <p:spPr>
          <a:xfrm>
            <a:off x="9231" y="703242"/>
            <a:ext cx="12169775" cy="5008563"/>
          </a:xfrm>
          <a:prstGeom prst="rect">
            <a:avLst/>
          </a:prstGeom>
        </p:spPr>
        <p:txBody>
          <a:bodyPr/>
          <a:lstStyle>
            <a:lvl1pPr marL="0" indent="0" algn="ctr">
              <a:buFontTx/>
              <a:buNone/>
              <a:defRPr sz="3600" b="1">
                <a:solidFill>
                  <a:schemeClr val="tx1">
                    <a:lumMod val="65000"/>
                    <a:lumOff val="35000"/>
                  </a:schemeClr>
                </a:solidFill>
                <a:latin typeface="Montserrat" panose="02000505000000020004" pitchFamily="2"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a:t>Office of</a:t>
            </a:r>
          </a:p>
          <a:p>
            <a:pPr lvl="0"/>
            <a:r>
              <a:rPr lang="en-US"/>
              <a:t>?</a:t>
            </a:r>
          </a:p>
        </p:txBody>
      </p:sp>
      <p:sp>
        <p:nvSpPr>
          <p:cNvPr id="4" name="Text Placeholder 3"/>
          <p:cNvSpPr>
            <a:spLocks noGrp="1"/>
          </p:cNvSpPr>
          <p:nvPr>
            <p:ph type="body" sz="quarter" idx="11" hasCustomPrompt="1"/>
          </p:nvPr>
        </p:nvSpPr>
        <p:spPr>
          <a:xfrm>
            <a:off x="9525" y="2219917"/>
            <a:ext cx="12157075" cy="2788645"/>
          </a:xfrm>
          <a:prstGeom prst="rect">
            <a:avLst/>
          </a:prstGeom>
        </p:spPr>
        <p:txBody>
          <a:bodyPr/>
          <a:lstStyle>
            <a:lvl1pPr marL="0" indent="0" algn="ctr">
              <a:buFontTx/>
              <a:buNone/>
              <a:defRPr sz="2800">
                <a:solidFill>
                  <a:schemeClr val="tx1">
                    <a:lumMod val="65000"/>
                    <a:lumOff val="35000"/>
                  </a:schemeClr>
                </a:solidFill>
                <a:latin typeface="+mn-lt"/>
              </a:defRPr>
            </a:lvl1pPr>
            <a:lvl2pPr marL="457189" indent="0" algn="ctr">
              <a:buFontTx/>
              <a:buNone/>
              <a:defRPr sz="2800">
                <a:solidFill>
                  <a:schemeClr val="bg1"/>
                </a:solidFill>
                <a:latin typeface="Cambria" panose="02040503050406030204" pitchFamily="18" charset="0"/>
              </a:defRPr>
            </a:lvl2pPr>
            <a:lvl3pPr marL="914377" indent="0" algn="ctr">
              <a:buFontTx/>
              <a:buNone/>
              <a:defRPr sz="2800">
                <a:solidFill>
                  <a:schemeClr val="bg1"/>
                </a:solidFill>
                <a:latin typeface="Cambria" panose="02040503050406030204" pitchFamily="18" charset="0"/>
              </a:defRPr>
            </a:lvl3pPr>
            <a:lvl4pPr marL="1371566" indent="0" algn="ctr">
              <a:buFontTx/>
              <a:buNone/>
              <a:defRPr sz="2800">
                <a:solidFill>
                  <a:schemeClr val="bg1"/>
                </a:solidFill>
                <a:latin typeface="Cambria" panose="02040503050406030204" pitchFamily="18" charset="0"/>
              </a:defRPr>
            </a:lvl4pPr>
            <a:lvl5pPr marL="1828755" indent="0" algn="ctr">
              <a:buFontTx/>
              <a:buNone/>
              <a:defRPr sz="2800">
                <a:solidFill>
                  <a:schemeClr val="bg1"/>
                </a:solidFill>
                <a:latin typeface="Cambria" panose="02040503050406030204" pitchFamily="18" charset="0"/>
              </a:defRPr>
            </a:lvl5pPr>
          </a:lstStyle>
          <a:p>
            <a:pPr lvl="0"/>
            <a:r>
              <a:rPr lang="en-US"/>
              <a:t>Presenter’s Name</a:t>
            </a:r>
          </a:p>
          <a:p>
            <a:pPr lvl="0"/>
            <a:r>
              <a:rPr lang="en-US"/>
              <a:t>Presenter’s Title</a:t>
            </a:r>
          </a:p>
          <a:p>
            <a:pPr lvl="0"/>
            <a:endParaRPr lang="en-US"/>
          </a:p>
          <a:p>
            <a:pPr lvl="0"/>
            <a:r>
              <a:rPr lang="en-US"/>
              <a:t>Presenter’s Name</a:t>
            </a:r>
          </a:p>
          <a:p>
            <a:pPr lvl="0"/>
            <a:r>
              <a:rPr lang="en-US"/>
              <a:t>Presenter’s Title</a:t>
            </a:r>
          </a:p>
        </p:txBody>
      </p:sp>
      <p:sp>
        <p:nvSpPr>
          <p:cNvPr id="16" name="Oval 15"/>
          <p:cNvSpPr/>
          <p:nvPr userDrawn="1"/>
        </p:nvSpPr>
        <p:spPr>
          <a:xfrm>
            <a:off x="268308" y="292798"/>
            <a:ext cx="1033272" cy="969264"/>
          </a:xfrm>
          <a:prstGeom prst="ellipse">
            <a:avLst/>
          </a:prstGeom>
          <a:blipFill dpi="0" rotWithShape="1">
            <a:blip r:embed="rId7">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621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27" name="Table 26"/>
          <p:cNvGraphicFramePr>
            <a:graphicFrameLocks noGrp="1"/>
          </p:cNvGraphicFramePr>
          <p:nvPr userDrawn="1">
            <p:extLst>
              <p:ext uri="{D42A27DB-BD31-4B8C-83A1-F6EECF244321}">
                <p14:modId xmlns:p14="http://schemas.microsoft.com/office/powerpoint/2010/main" val="1819758718"/>
              </p:ext>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extLst>
                    <a:ext uri="{9D8B030D-6E8A-4147-A177-3AD203B41FA5}">
                      <a16:colId xmlns:a16="http://schemas.microsoft.com/office/drawing/2014/main" val="20000"/>
                    </a:ext>
                  </a:extLst>
                </a:gridCol>
                <a:gridCol w="2641054">
                  <a:extLst>
                    <a:ext uri="{9D8B030D-6E8A-4147-A177-3AD203B41FA5}">
                      <a16:colId xmlns:a16="http://schemas.microsoft.com/office/drawing/2014/main" val="20001"/>
                    </a:ext>
                  </a:extLst>
                </a:gridCol>
                <a:gridCol w="2281163">
                  <a:extLst>
                    <a:ext uri="{9D8B030D-6E8A-4147-A177-3AD203B41FA5}">
                      <a16:colId xmlns:a16="http://schemas.microsoft.com/office/drawing/2014/main" val="20002"/>
                    </a:ext>
                  </a:extLst>
                </a:gridCol>
                <a:gridCol w="3258612">
                  <a:extLst>
                    <a:ext uri="{9D8B030D-6E8A-4147-A177-3AD203B41FA5}">
                      <a16:colId xmlns:a16="http://schemas.microsoft.com/office/drawing/2014/main" val="20003"/>
                    </a:ext>
                  </a:extLst>
                </a:gridCol>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www.ussc.gov</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(202) 502-4545</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a:t>
                      </a:r>
                      <a:r>
                        <a:rPr lang="en-US" sz="1800" b="1" u="none" kern="1200" baseline="0" err="1">
                          <a:solidFill>
                            <a:schemeClr val="accent5">
                              <a:lumMod val="50000"/>
                            </a:schemeClr>
                          </a:solidFill>
                          <a:effectLst/>
                          <a:latin typeface="Cambria" panose="02040503050406030204" pitchFamily="18" charset="0"/>
                          <a:ea typeface="+mn-ea"/>
                          <a:cs typeface="+mn-cs"/>
                        </a:rPr>
                        <a:t>theusscgov</a:t>
                      </a:r>
                      <a:endParaRPr lang="en-US" sz="1800" b="1" u="none" kern="1200" baseline="0">
                        <a:solidFill>
                          <a:schemeClr val="accent5">
                            <a:lumMod val="50000"/>
                          </a:schemeClr>
                        </a:solidFill>
                        <a:effectLst/>
                        <a:latin typeface="Cambria" panose="02040503050406030204" pitchFamily="18"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z="1800" smtClean="0">
                <a:solidFill>
                  <a:schemeClr val="bg1"/>
                </a:solidFill>
              </a:rPr>
              <a:pPr/>
              <a:t>‹#›</a:t>
            </a:fld>
            <a:endParaRPr lang="en-US" sz="1800">
              <a:solidFill>
                <a:schemeClr val="bg1"/>
              </a:solidFill>
            </a:endParaRPr>
          </a:p>
        </p:txBody>
      </p:sp>
      <p:sp>
        <p:nvSpPr>
          <p:cNvPr id="14" name="Title 1"/>
          <p:cNvSpPr>
            <a:spLocks noGrp="1"/>
          </p:cNvSpPr>
          <p:nvPr>
            <p:ph type="title" hasCustomPrompt="1"/>
          </p:nvPr>
        </p:nvSpPr>
        <p:spPr>
          <a:xfrm>
            <a:off x="838200" y="2602842"/>
            <a:ext cx="10515600" cy="1085895"/>
          </a:xfrm>
          <a:prstGeom prst="rect">
            <a:avLst/>
          </a:prstGeom>
        </p:spPr>
        <p:txBody>
          <a:bodyPr>
            <a:normAutofit/>
          </a:bodyPr>
          <a:lstStyle>
            <a:lvl1pPr algn="ctr">
              <a:defRPr sz="2800" b="1">
                <a:solidFill>
                  <a:schemeClr val="bg1"/>
                </a:solidFill>
                <a:latin typeface="Cambria" panose="02040503050406030204" pitchFamily="18" charset="0"/>
              </a:defRPr>
            </a:lvl1pPr>
          </a:lstStyle>
          <a:p>
            <a:r>
              <a:rPr lang="en-US"/>
              <a:t>Subtitle</a:t>
            </a:r>
          </a:p>
        </p:txBody>
      </p:sp>
      <p:sp>
        <p:nvSpPr>
          <p:cNvPr id="18" name="Text Placeholder 2"/>
          <p:cNvSpPr>
            <a:spLocks noGrp="1"/>
          </p:cNvSpPr>
          <p:nvPr>
            <p:ph type="body" sz="quarter" idx="10" hasCustomPrompt="1"/>
          </p:nvPr>
        </p:nvSpPr>
        <p:spPr>
          <a:xfrm>
            <a:off x="9231" y="1600200"/>
            <a:ext cx="12169775" cy="4111605"/>
          </a:xfrm>
          <a:prstGeom prst="rect">
            <a:avLst/>
          </a:prstGeom>
        </p:spPr>
        <p:txBody>
          <a:bodyPr/>
          <a:lstStyle>
            <a:lvl1pPr marL="0" indent="0" algn="ctr">
              <a:buFontTx/>
              <a:buNone/>
              <a:defRPr sz="3600" b="1" baseline="0">
                <a:solidFill>
                  <a:schemeClr val="bg1"/>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a:t>Transition Slide Title</a:t>
            </a:r>
          </a:p>
        </p:txBody>
      </p:sp>
      <p:sp>
        <p:nvSpPr>
          <p:cNvPr id="13" name="Oval 12"/>
          <p:cNvSpPr/>
          <p:nvPr userDrawn="1"/>
        </p:nvSpPr>
        <p:spPr>
          <a:xfrm>
            <a:off x="268308" y="292798"/>
            <a:ext cx="1033272" cy="969264"/>
          </a:xfrm>
          <a:prstGeom prst="ellipse">
            <a:avLst/>
          </a:prstGeom>
          <a:blipFill dpi="0" rotWithShape="1">
            <a:blip r:embed="rId7">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397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2"/>
            <a:ext cx="5802852" cy="1101305"/>
            <a:chOff x="3625516" y="3986637"/>
            <a:chExt cx="5802852" cy="1054671"/>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01064"/>
            </a:xfrm>
            <a:prstGeom prst="rect">
              <a:avLst/>
            </a:prstGeom>
            <a:noFill/>
          </p:spPr>
          <p:txBody>
            <a:bodyPr wrap="square" rtlCol="0">
              <a:spAutoFit/>
            </a:bodyPr>
            <a:lstStyle/>
            <a:p>
              <a:pPr algn="r"/>
              <a:r>
                <a:rPr lang="en-US" sz="2800" b="1">
                  <a:solidFill>
                    <a:srgbClr val="A12332"/>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881794" y="4540244"/>
              <a:ext cx="4546574" cy="501064"/>
            </a:xfrm>
            <a:prstGeom prst="rect">
              <a:avLst/>
            </a:prstGeom>
            <a:noFill/>
          </p:spPr>
          <p:txBody>
            <a:bodyPr wrap="square" rtlCol="0">
              <a:spAutoFit/>
            </a:bodyPr>
            <a:lstStyle/>
            <a:p>
              <a:pPr algn="l"/>
              <a:r>
                <a:rPr lang="en-US" sz="2800" b="1">
                  <a:solidFill>
                    <a:srgbClr val="A12332"/>
                  </a:solidFill>
                </a:rPr>
                <a:t>Phone:</a:t>
              </a:r>
              <a:endParaRPr lang="en-US" sz="2800">
                <a:solidFill>
                  <a:srgbClr val="A12332"/>
                </a:solidFill>
              </a:endParaRP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
        <p:nvSpPr>
          <p:cNvPr id="13" name="Text Placeholder 18">
            <a:extLst>
              <a:ext uri="{FF2B5EF4-FFF2-40B4-BE49-F238E27FC236}">
                <a16:creationId xmlns:a16="http://schemas.microsoft.com/office/drawing/2014/main" id="{633E8DC5-658A-4A91-A6FC-425C198FE7EC}"/>
              </a:ext>
            </a:extLst>
          </p:cNvPr>
          <p:cNvSpPr>
            <a:spLocks noGrp="1"/>
          </p:cNvSpPr>
          <p:nvPr>
            <p:ph type="body" sz="quarter" idx="15" hasCustomPrompt="1"/>
          </p:nvPr>
        </p:nvSpPr>
        <p:spPr>
          <a:xfrm>
            <a:off x="5285874" y="4592821"/>
            <a:ext cx="4038600" cy="523875"/>
          </a:xfrm>
        </p:spPr>
        <p:txBody>
          <a:bodyPr/>
          <a:lstStyle>
            <a:lvl1pPr marL="0" indent="0">
              <a:lnSpc>
                <a:spcPct val="100000"/>
              </a:lnSpc>
              <a:buNone/>
              <a:defRPr/>
            </a:lvl1pPr>
          </a:lstStyle>
          <a:p>
            <a:pPr lvl="0"/>
            <a:r>
              <a:rPr lang="en-US"/>
              <a:t>(Add your phone Number)</a:t>
            </a:r>
          </a:p>
        </p:txBody>
      </p:sp>
    </p:spTree>
    <p:extLst>
      <p:ext uri="{BB962C8B-B14F-4D97-AF65-F5344CB8AC3E}">
        <p14:creationId xmlns:p14="http://schemas.microsoft.com/office/powerpoint/2010/main" val="3729694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45091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b="1">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611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237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974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3774197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2426002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2874732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1661205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706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2089221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nvPr>
        </p:nvSpPr>
        <p:spPr/>
        <p:txBody>
          <a:bodyPr/>
          <a:lstStyle/>
          <a:p>
            <a:fld id="{DAF8F7F2-A310-4F08-8438-43AF5D96CFD1}" type="datetime1">
              <a:rPr lang="en-US" smtClean="0"/>
              <a:t>5/12/2022</a:t>
            </a:fld>
            <a:endParaRPr lang="en-US"/>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8388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b="1">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chemeClr val="accent1"/>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57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b="1">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chemeClr val="accent1"/>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chemeClr val="accent1"/>
            </a:solidFill>
          </a:ln>
        </p:spPr>
        <p:txBody>
          <a:bodyPr/>
          <a:lstStyle/>
          <a:p>
            <a:endParaRPr lang="en-US"/>
          </a:p>
        </p:txBody>
      </p:sp>
    </p:spTree>
    <p:extLst>
      <p:ext uri="{BB962C8B-B14F-4D97-AF65-F5344CB8AC3E}">
        <p14:creationId xmlns:p14="http://schemas.microsoft.com/office/powerpoint/2010/main" val="187063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b="1">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chemeClr val="accent1"/>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chemeClr val="accent1"/>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294238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b="1">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chemeClr val="accent1"/>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chemeClr val="accent1"/>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81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7">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0759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68" r:id="rId8"/>
    <p:sldLayoutId id="2147483667" r:id="rId9"/>
    <p:sldLayoutId id="2147483660" r:id="rId10"/>
    <p:sldLayoutId id="2147483654" r:id="rId11"/>
    <p:sldLayoutId id="2147483650" r:id="rId12"/>
    <p:sldLayoutId id="2147483652" r:id="rId13"/>
    <p:sldLayoutId id="2147483706" r:id="rId14"/>
    <p:sldLayoutId id="2147483785" r:id="rId15"/>
  </p:sldLayoutIdLst>
  <p:txStyles>
    <p:titleStyle>
      <a:lvl1pPr algn="ctr" defTabSz="914400" rtl="0" eaLnBrk="1" latinLnBrk="0" hangingPunct="1">
        <a:lnSpc>
          <a:spcPct val="90000"/>
        </a:lnSpc>
        <a:spcBef>
          <a:spcPct val="0"/>
        </a:spcBef>
        <a:buNone/>
        <a:defRPr sz="4000" b="1" kern="1200">
          <a:solidFill>
            <a:schemeClr val="tx1">
              <a:lumMod val="75000"/>
              <a:lumOff val="25000"/>
            </a:schemeClr>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7">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8056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ftr="0" dt="0"/>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30">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7665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84" r:id="rId28"/>
  </p:sldLayoutIdLst>
  <p:txStyles>
    <p:titleStyle>
      <a:lvl1pPr algn="ctr" defTabSz="914400" rtl="0" eaLnBrk="1" latinLnBrk="0" hangingPunct="1">
        <a:lnSpc>
          <a:spcPct val="90000"/>
        </a:lnSpc>
        <a:spcBef>
          <a:spcPct val="0"/>
        </a:spcBef>
        <a:buNone/>
        <a:defRPr sz="4000" b="1" kern="1200">
          <a:solidFill>
            <a:srgbClr val="595959"/>
          </a:solidFill>
          <a:latin typeface="Montserrat" panose="02000505000000020004"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xml"/><Relationship Id="rId5" Type="http://schemas.openxmlformats.org/officeDocument/2006/relationships/slideLayout" Target="../slideLayouts/slideLayout29.xml"/><Relationship Id="rId4" Type="http://schemas.openxmlformats.org/officeDocument/2006/relationships/tags" Target="../tags/tag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7.png"/><Relationship Id="rId5" Type="http://schemas.openxmlformats.org/officeDocument/2006/relationships/slideLayout" Target="../slideLayouts/slideLayout15.xml"/><Relationship Id="rId4"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26.xml"/><Relationship Id="rId7"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29.jpeg"/><Relationship Id="rId4" Type="http://schemas.openxmlformats.org/officeDocument/2006/relationships/tags" Target="../tags/tag27.xml"/><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slideLayout" Target="../slideLayouts/slideLayout29.xml"/><Relationship Id="rId4" Type="http://schemas.openxmlformats.org/officeDocument/2006/relationships/tags" Target="../tags/tag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slideLayout" Target="../slideLayouts/slideLayout15.xml"/><Relationship Id="rId4"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ctrTitle"/>
            <p:custDataLst>
              <p:tags r:id="rId2"/>
            </p:custDataLst>
          </p:nvPr>
        </p:nvSpPr>
        <p:spPr>
          <a:xfrm>
            <a:off x="1523999" y="3510983"/>
            <a:ext cx="9144000" cy="894720"/>
          </a:xfrm>
        </p:spPr>
        <p:txBody>
          <a:bodyPr>
            <a:noAutofit/>
          </a:bodyPr>
          <a:lstStyle/>
          <a:p>
            <a:r>
              <a:rPr lang="en-US" b="1">
                <a:solidFill>
                  <a:schemeClr val="tx1">
                    <a:lumMod val="75000"/>
                    <a:lumOff val="25000"/>
                  </a:schemeClr>
                </a:solidFill>
              </a:rPr>
              <a:t>Determining the Sentence</a:t>
            </a:r>
          </a:p>
        </p:txBody>
      </p:sp>
      <p:sp>
        <p:nvSpPr>
          <p:cNvPr id="3" name="Subtitle 2">
            <a:extLst>
              <a:ext uri="{FF2B5EF4-FFF2-40B4-BE49-F238E27FC236}">
                <a16:creationId xmlns:a16="http://schemas.microsoft.com/office/drawing/2014/main" id="{011E89E9-A3F9-4318-A5A8-465F8774C775}"/>
              </a:ext>
            </a:extLst>
          </p:cNvPr>
          <p:cNvSpPr>
            <a:spLocks noGrp="1"/>
          </p:cNvSpPr>
          <p:nvPr>
            <p:ph type="subTitle" idx="1"/>
            <p:custDataLst>
              <p:tags r:id="rId3"/>
            </p:custDataLst>
          </p:nvPr>
        </p:nvSpPr>
        <p:spPr>
          <a:xfrm>
            <a:off x="986970" y="4658511"/>
            <a:ext cx="10218057" cy="1499151"/>
          </a:xfrm>
        </p:spPr>
        <p:txBody>
          <a:bodyPr>
            <a:noAutofit/>
          </a:bodyPr>
          <a:lstStyle/>
          <a:p>
            <a:r>
              <a:rPr lang="en-US" sz="2800">
                <a:solidFill>
                  <a:schemeClr val="tx1">
                    <a:lumMod val="75000"/>
                    <a:lumOff val="25000"/>
                  </a:schemeClr>
                </a:solidFill>
              </a:rPr>
              <a:t>May 12, 2022</a:t>
            </a:r>
          </a:p>
          <a:p>
            <a:r>
              <a:rPr lang="en-US" sz="2800">
                <a:solidFill>
                  <a:schemeClr val="tx1">
                    <a:lumMod val="75000"/>
                    <a:lumOff val="25000"/>
                  </a:schemeClr>
                </a:solidFill>
              </a:rPr>
              <a:t>U.S. Sentencing Commission</a:t>
            </a:r>
          </a:p>
          <a:p>
            <a:r>
              <a:rPr lang="en-US">
                <a:solidFill>
                  <a:schemeClr val="tx1">
                    <a:lumMod val="75000"/>
                    <a:lumOff val="25000"/>
                  </a:schemeClr>
                </a:solidFill>
              </a:rPr>
              <a:t>Office of Education and Sentencing Practice</a:t>
            </a:r>
          </a:p>
        </p:txBody>
      </p:sp>
      <p:sp>
        <p:nvSpPr>
          <p:cNvPr id="6" name="Rectangle 5">
            <a:extLst>
              <a:ext uri="{FF2B5EF4-FFF2-40B4-BE49-F238E27FC236}">
                <a16:creationId xmlns:a16="http://schemas.microsoft.com/office/drawing/2014/main" id="{30D95C43-1190-4A1B-8613-62A4DCF633E4}"/>
              </a:ext>
            </a:extLst>
          </p:cNvPr>
          <p:cNvSpPr/>
          <p:nvPr>
            <p:custDataLst>
              <p:tags r:id="rId4"/>
            </p:custDataLst>
          </p:nvPr>
        </p:nvSpPr>
        <p:spPr>
          <a:xfrm>
            <a:off x="-1" y="6430242"/>
            <a:ext cx="12192000" cy="307777"/>
          </a:xfrm>
          <a:prstGeom prst="rect">
            <a:avLst/>
          </a:prstGeom>
        </p:spPr>
        <p:txBody>
          <a:bodyPr wrap="square">
            <a:spAutoFit/>
          </a:bodyPr>
          <a:lstStyle/>
          <a:p>
            <a:pPr algn="ctr"/>
            <a:r>
              <a:rPr lang="en-US" sz="1400" i="1">
                <a:solidFill>
                  <a:schemeClr val="tx1">
                    <a:lumMod val="75000"/>
                    <a:lumOff val="25000"/>
                  </a:schemeClr>
                </a:solidFill>
              </a:rPr>
              <a:t>This presentation is produced and disseminated at U.S. taxpayer expense.</a:t>
            </a:r>
          </a:p>
        </p:txBody>
      </p:sp>
    </p:spTree>
    <p:custDataLst>
      <p:tags r:id="rId1"/>
    </p:custDataLst>
    <p:extLst>
      <p:ext uri="{BB962C8B-B14F-4D97-AF65-F5344CB8AC3E}">
        <p14:creationId xmlns:p14="http://schemas.microsoft.com/office/powerpoint/2010/main" val="29041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1F9C-C0DF-4528-A6F3-5D944B93C589}"/>
              </a:ext>
            </a:extLst>
          </p:cNvPr>
          <p:cNvSpPr>
            <a:spLocks noGrp="1"/>
          </p:cNvSpPr>
          <p:nvPr>
            <p:ph type="title"/>
          </p:nvPr>
        </p:nvSpPr>
        <p:spPr/>
        <p:txBody>
          <a:bodyPr>
            <a:normAutofit/>
          </a:bodyPr>
          <a:lstStyle/>
          <a:p>
            <a:r>
              <a:rPr lang="en-US" b="1">
                <a:solidFill>
                  <a:schemeClr val="tx1">
                    <a:lumMod val="75000"/>
                    <a:lumOff val="25000"/>
                  </a:schemeClr>
                </a:solidFill>
              </a:rPr>
              <a:t>BOP Custody Credit</a:t>
            </a:r>
            <a:br>
              <a:rPr lang="en-US" b="1">
                <a:solidFill>
                  <a:schemeClr val="tx1">
                    <a:lumMod val="75000"/>
                    <a:lumOff val="25000"/>
                  </a:schemeClr>
                </a:solidFill>
              </a:rPr>
            </a:br>
            <a:r>
              <a:rPr lang="en-US" sz="3600" b="1">
                <a:solidFill>
                  <a:schemeClr val="accent1"/>
                </a:solidFill>
              </a:rPr>
              <a:t>18 U.S.C. </a:t>
            </a:r>
            <a:r>
              <a:rPr lang="en-US" sz="3600" b="1">
                <a:solidFill>
                  <a:schemeClr val="accent1"/>
                </a:solidFill>
                <a:latin typeface="Calibri" panose="020F0502020204030204" pitchFamily="34" charset="0"/>
                <a:cs typeface="Calibri" panose="020F0502020204030204" pitchFamily="34" charset="0"/>
              </a:rPr>
              <a:t>§ 3585(b)</a:t>
            </a:r>
            <a:endParaRPr lang="en-US" b="1">
              <a:solidFill>
                <a:schemeClr val="accent1"/>
              </a:solidFill>
            </a:endParaRPr>
          </a:p>
        </p:txBody>
      </p:sp>
      <p:sp>
        <p:nvSpPr>
          <p:cNvPr id="3" name="Text Placeholder 2">
            <a:extLst>
              <a:ext uri="{FF2B5EF4-FFF2-40B4-BE49-F238E27FC236}">
                <a16:creationId xmlns:a16="http://schemas.microsoft.com/office/drawing/2014/main" id="{19D270EE-BF23-47EB-8480-65C70A674348}"/>
              </a:ext>
            </a:extLst>
          </p:cNvPr>
          <p:cNvSpPr>
            <a:spLocks noGrp="1"/>
          </p:cNvSpPr>
          <p:nvPr>
            <p:ph type="body" sz="quarter" idx="10"/>
          </p:nvPr>
        </p:nvSpPr>
        <p:spPr>
          <a:xfrm>
            <a:off x="761860" y="2285023"/>
            <a:ext cx="10668279" cy="569013"/>
          </a:xfrm>
        </p:spPr>
        <p:txBody>
          <a:bodyPr>
            <a:noAutofit/>
          </a:bodyPr>
          <a:lstStyle/>
          <a:p>
            <a:r>
              <a:rPr lang="en-US">
                <a:solidFill>
                  <a:schemeClr val="tx1">
                    <a:lumMod val="75000"/>
                    <a:lumOff val="25000"/>
                  </a:schemeClr>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Official Detention:</a:t>
            </a:r>
          </a:p>
          <a:p>
            <a:endParaRPr lang="en-US">
              <a:uFill>
                <a:solidFill>
                  <a:srgbClr val="000000"/>
                </a:solidFill>
              </a:u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284C142-377A-4827-A45A-41D8F7C30E7F}"/>
              </a:ext>
            </a:extLst>
          </p:cNvPr>
          <p:cNvSpPr/>
          <p:nvPr/>
        </p:nvSpPr>
        <p:spPr>
          <a:xfrm>
            <a:off x="1440873" y="3388968"/>
            <a:ext cx="3816927" cy="195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for the instant offense</a:t>
            </a:r>
            <a:endParaRPr lang="en-US" sz="2400" b="1">
              <a:solidFill>
                <a:schemeClr val="bg1"/>
              </a:solidFill>
            </a:endParaRPr>
          </a:p>
        </p:txBody>
      </p:sp>
      <p:sp>
        <p:nvSpPr>
          <p:cNvPr id="5" name="Rectangle 4">
            <a:extLst>
              <a:ext uri="{FF2B5EF4-FFF2-40B4-BE49-F238E27FC236}">
                <a16:creationId xmlns:a16="http://schemas.microsoft.com/office/drawing/2014/main" id="{51A36A4E-EF3C-4831-97C2-CDFCEEB5517D}"/>
              </a:ext>
            </a:extLst>
          </p:cNvPr>
          <p:cNvSpPr/>
          <p:nvPr/>
        </p:nvSpPr>
        <p:spPr>
          <a:xfrm>
            <a:off x="6934202" y="3388968"/>
            <a:ext cx="3816927" cy="195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none" strike="noStrike">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for any other charge not credited to another sentence</a:t>
            </a:r>
            <a:endParaRPr lang="en-US" sz="2400" b="1">
              <a:solidFill>
                <a:schemeClr val="bg1"/>
              </a:solidFill>
            </a:endParaRPr>
          </a:p>
        </p:txBody>
      </p:sp>
      <p:sp>
        <p:nvSpPr>
          <p:cNvPr id="6" name="TextBox 5">
            <a:extLst>
              <a:ext uri="{FF2B5EF4-FFF2-40B4-BE49-F238E27FC236}">
                <a16:creationId xmlns:a16="http://schemas.microsoft.com/office/drawing/2014/main" id="{D1855F95-3D1A-41CC-99E8-8943D936D9CF}"/>
              </a:ext>
            </a:extLst>
          </p:cNvPr>
          <p:cNvSpPr txBox="1"/>
          <p:nvPr/>
        </p:nvSpPr>
        <p:spPr>
          <a:xfrm>
            <a:off x="5774436" y="4011770"/>
            <a:ext cx="643125" cy="707886"/>
          </a:xfrm>
          <a:prstGeom prst="rect">
            <a:avLst/>
          </a:prstGeom>
          <a:noFill/>
        </p:spPr>
        <p:txBody>
          <a:bodyPr wrap="none" rtlCol="0">
            <a:spAutoFit/>
          </a:bodyPr>
          <a:lstStyle/>
          <a:p>
            <a:r>
              <a:rPr lang="en-US" sz="4000" b="1">
                <a:solidFill>
                  <a:schemeClr val="tx2"/>
                </a:solidFill>
              </a:rPr>
              <a:t>or</a:t>
            </a:r>
          </a:p>
        </p:txBody>
      </p:sp>
    </p:spTree>
    <p:extLst>
      <p:ext uri="{BB962C8B-B14F-4D97-AF65-F5344CB8AC3E}">
        <p14:creationId xmlns:p14="http://schemas.microsoft.com/office/powerpoint/2010/main" val="2969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E122F3B3-E1C3-4AFA-A3C6-2AEDD8853D53}"/>
              </a:ext>
            </a:extLst>
          </p:cNvPr>
          <p:cNvSpPr/>
          <p:nvPr>
            <p:custDataLst>
              <p:tags r:id="rId2"/>
            </p:custDataLst>
          </p:nvPr>
        </p:nvSpPr>
        <p:spPr>
          <a:xfrm>
            <a:off x="8610600" y="1714500"/>
            <a:ext cx="3517900" cy="5143500"/>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3FE5C945-229C-4ED6-8B2C-EE6214A03C24}"/>
              </a:ext>
            </a:extLst>
          </p:cNvPr>
          <p:cNvSpPr>
            <a:spLocks noGrp="1"/>
          </p:cNvSpPr>
          <p:nvPr>
            <p:ph type="title"/>
          </p:nvPr>
        </p:nvSpPr>
        <p:spPr>
          <a:xfrm>
            <a:off x="838200" y="365125"/>
            <a:ext cx="7678119" cy="4493594"/>
          </a:xfrm>
        </p:spPr>
        <p:txBody>
          <a:bodyPr>
            <a:normAutofit/>
          </a:bodyPr>
          <a:lstStyle/>
          <a:p>
            <a:pPr marL="0" indent="0" algn="l">
              <a:buNone/>
            </a:pPr>
            <a:r>
              <a:rPr lang="en-US" sz="2800" b="1">
                <a:solidFill>
                  <a:schemeClr val="accent4"/>
                </a:solidFill>
                <a:cs typeface="Times New Roman"/>
              </a:rPr>
              <a: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a:t>
            </a:r>
            <a:br>
              <a:rPr lang="en-US" sz="2800" b="1">
                <a:solidFill>
                  <a:schemeClr val="accent4"/>
                </a:solidFill>
                <a:cs typeface="Times New Roman"/>
              </a:rPr>
            </a:br>
            <a:br>
              <a:rPr lang="en-US" sz="2800" b="1">
                <a:solidFill>
                  <a:schemeClr val="accent4"/>
                </a:solidFill>
                <a:cs typeface="Times New Roman"/>
              </a:rPr>
            </a:br>
            <a:r>
              <a:rPr lang="en-US" sz="2800" b="1">
                <a:solidFill>
                  <a:schemeClr val="accent4"/>
                </a:solidFill>
                <a:cs typeface="Times New Roman"/>
              </a:rPr>
              <a:t>Will the BOP credit Ms. Baker the time that she spent incarcerated before the date of her federal sentencing? </a:t>
            </a:r>
          </a:p>
        </p:txBody>
      </p:sp>
      <p:sp>
        <p:nvSpPr>
          <p:cNvPr id="3" name="TPAnswers" title="Answer Text">
            <a:extLst>
              <a:ext uri="{FF2B5EF4-FFF2-40B4-BE49-F238E27FC236}">
                <a16:creationId xmlns:a16="http://schemas.microsoft.com/office/drawing/2014/main" id="{C7971481-239D-46C6-8033-7010068BD1B6}"/>
              </a:ext>
            </a:extLst>
          </p:cNvPr>
          <p:cNvSpPr>
            <a:spLocks noGrp="1"/>
          </p:cNvSpPr>
          <p:nvPr>
            <p:ph type="body" idx="1"/>
            <p:custDataLst>
              <p:tags r:id="rId3"/>
            </p:custDataLst>
          </p:nvPr>
        </p:nvSpPr>
        <p:spPr>
          <a:xfrm>
            <a:off x="838200" y="5129939"/>
            <a:ext cx="5257800" cy="1047024"/>
          </a:xfrm>
        </p:spPr>
        <p:txBody>
          <a:bodyPr>
            <a:normAutofit lnSpcReduction="10000"/>
          </a:bodyPr>
          <a:lstStyle/>
          <a:p>
            <a:pPr marL="514350" indent="-514350">
              <a:buFont typeface="Arial" panose="020B0604020202020204" pitchFamily="34" charset="0"/>
              <a:buAutoNum type="alphaUcPeriod"/>
            </a:pPr>
            <a:r>
              <a:rPr lang="en-US"/>
              <a:t>Yes</a:t>
            </a:r>
          </a:p>
          <a:p>
            <a:pPr marL="514350" indent="-514350">
              <a:buFont typeface="Arial" panose="020B0604020202020204" pitchFamily="34" charset="0"/>
              <a:buAutoNum type="alphaUcPeriod"/>
            </a:pPr>
            <a:r>
              <a:rPr lang="en-US"/>
              <a:t>No</a:t>
            </a:r>
          </a:p>
        </p:txBody>
      </p:sp>
      <p:sp>
        <p:nvSpPr>
          <p:cNvPr id="5" name="TPPolling" title="Polling Shape">
            <a:extLst>
              <a:ext uri="{FF2B5EF4-FFF2-40B4-BE49-F238E27FC236}">
                <a16:creationId xmlns:a16="http://schemas.microsoft.com/office/drawing/2014/main" id="{58BC5745-DFA0-409D-96FB-184F45679170}"/>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title="Correct Answer Indicator">
            <a:extLst>
              <a:ext uri="{FF2B5EF4-FFF2-40B4-BE49-F238E27FC236}">
                <a16:creationId xmlns:a16="http://schemas.microsoft.com/office/drawing/2014/main" id="{AFD7B7BA-964C-42D6-97AC-306084E48947}"/>
              </a:ext>
            </a:extLst>
          </p:cNvPr>
          <p:cNvSpPr/>
          <p:nvPr>
            <p:custDataLst>
              <p:tags r:id="rId4"/>
            </p:custDataLst>
          </p:nvPr>
        </p:nvSpPr>
        <p:spPr>
          <a:xfrm rot="10800000">
            <a:off x="513080" y="5695174"/>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94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2FE040-6BBA-411E-92DF-35B3AB18A9EE}"/>
              </a:ext>
            </a:extLst>
          </p:cNvPr>
          <p:cNvSpPr>
            <a:spLocks noGrp="1"/>
          </p:cNvSpPr>
          <p:nvPr>
            <p:ph type="title"/>
          </p:nvPr>
        </p:nvSpPr>
        <p:spPr/>
        <p:txBody>
          <a:bodyPr/>
          <a:lstStyle/>
          <a:p>
            <a:r>
              <a:rPr lang="en-US" b="1"/>
              <a:t>Undischarged Sentence §5G1.3(b)</a:t>
            </a:r>
          </a:p>
        </p:txBody>
      </p:sp>
      <p:grpSp>
        <p:nvGrpSpPr>
          <p:cNvPr id="16" name="Group 15">
            <a:extLst>
              <a:ext uri="{FF2B5EF4-FFF2-40B4-BE49-F238E27FC236}">
                <a16:creationId xmlns:a16="http://schemas.microsoft.com/office/drawing/2014/main" id="{437A2D28-4500-471A-95D7-7D3DCA60168B}"/>
              </a:ext>
            </a:extLst>
          </p:cNvPr>
          <p:cNvGrpSpPr/>
          <p:nvPr/>
        </p:nvGrpSpPr>
        <p:grpSpPr>
          <a:xfrm>
            <a:off x="245549" y="1973000"/>
            <a:ext cx="5734535" cy="1235947"/>
            <a:chOff x="164683" y="2590974"/>
            <a:chExt cx="5734535" cy="1235947"/>
          </a:xfrm>
          <a:solidFill>
            <a:schemeClr val="bg1">
              <a:lumMod val="75000"/>
            </a:schemeClr>
          </a:solidFill>
        </p:grpSpPr>
        <p:sp>
          <p:nvSpPr>
            <p:cNvPr id="2" name="Rectangle 1">
              <a:extLst>
                <a:ext uri="{FF2B5EF4-FFF2-40B4-BE49-F238E27FC236}">
                  <a16:creationId xmlns:a16="http://schemas.microsoft.com/office/drawing/2014/main" id="{155ADFE9-E961-4A07-B6A8-91FD9A9E1EA7}"/>
                </a:ext>
              </a:extLst>
            </p:cNvPr>
            <p:cNvSpPr/>
            <p:nvPr/>
          </p:nvSpPr>
          <p:spPr>
            <a:xfrm>
              <a:off x="1241808" y="2590974"/>
              <a:ext cx="4657410"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Defendant Committed Offense </a:t>
              </a:r>
            </a:p>
            <a:p>
              <a:pPr algn="ctr"/>
              <a:r>
                <a:rPr lang="en-US" b="1"/>
                <a:t>in Prison</a:t>
              </a:r>
            </a:p>
          </p:txBody>
        </p:sp>
        <p:sp>
          <p:nvSpPr>
            <p:cNvPr id="3" name="Arrow: Pentagon 2">
              <a:extLst>
                <a:ext uri="{FF2B5EF4-FFF2-40B4-BE49-F238E27FC236}">
                  <a16:creationId xmlns:a16="http://schemas.microsoft.com/office/drawing/2014/main" id="{EB7A4833-7A09-433E-B167-FAFC364CBBCE}"/>
                </a:ext>
              </a:extLst>
            </p:cNvPr>
            <p:cNvSpPr/>
            <p:nvPr/>
          </p:nvSpPr>
          <p:spPr>
            <a:xfrm>
              <a:off x="626348" y="2590974"/>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a</a:t>
              </a:r>
            </a:p>
          </p:txBody>
        </p:sp>
        <p:sp>
          <p:nvSpPr>
            <p:cNvPr id="4" name="TextBox 3">
              <a:extLst>
                <a:ext uri="{FF2B5EF4-FFF2-40B4-BE49-F238E27FC236}">
                  <a16:creationId xmlns:a16="http://schemas.microsoft.com/office/drawing/2014/main" id="{E47344A6-485D-4866-AD55-5CC68FF188CE}"/>
                </a:ext>
              </a:extLst>
            </p:cNvPr>
            <p:cNvSpPr txBox="1"/>
            <p:nvPr/>
          </p:nvSpPr>
          <p:spPr>
            <a:xfrm>
              <a:off x="164683" y="2595997"/>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grpSp>
        <p:nvGrpSpPr>
          <p:cNvPr id="17" name="Group 16">
            <a:extLst>
              <a:ext uri="{FF2B5EF4-FFF2-40B4-BE49-F238E27FC236}">
                <a16:creationId xmlns:a16="http://schemas.microsoft.com/office/drawing/2014/main" id="{81AB3DB4-5505-4FBB-AE35-B53984EED947}"/>
              </a:ext>
            </a:extLst>
          </p:cNvPr>
          <p:cNvGrpSpPr/>
          <p:nvPr/>
        </p:nvGrpSpPr>
        <p:grpSpPr>
          <a:xfrm>
            <a:off x="6096000" y="1988725"/>
            <a:ext cx="5734536" cy="1235947"/>
            <a:chOff x="6053013" y="2590974"/>
            <a:chExt cx="5734536" cy="1235947"/>
          </a:xfrm>
        </p:grpSpPr>
        <p:sp>
          <p:nvSpPr>
            <p:cNvPr id="8" name="Rectangle 7">
              <a:extLst>
                <a:ext uri="{FF2B5EF4-FFF2-40B4-BE49-F238E27FC236}">
                  <a16:creationId xmlns:a16="http://schemas.microsoft.com/office/drawing/2014/main" id="{FCD29B78-77C1-4331-899C-4C98AEF2B860}"/>
                </a:ext>
              </a:extLst>
            </p:cNvPr>
            <p:cNvSpPr/>
            <p:nvPr/>
          </p:nvSpPr>
          <p:spPr>
            <a:xfrm>
              <a:off x="7130139" y="2590974"/>
              <a:ext cx="4657410" cy="123594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Undischarged Sentence /</a:t>
              </a:r>
            </a:p>
            <a:p>
              <a:pPr algn="ctr"/>
              <a:r>
                <a:rPr lang="en-US" b="1"/>
                <a:t>Relevant Conduct</a:t>
              </a:r>
            </a:p>
          </p:txBody>
        </p:sp>
        <p:sp>
          <p:nvSpPr>
            <p:cNvPr id="10" name="Arrow: Pentagon 9">
              <a:extLst>
                <a:ext uri="{FF2B5EF4-FFF2-40B4-BE49-F238E27FC236}">
                  <a16:creationId xmlns:a16="http://schemas.microsoft.com/office/drawing/2014/main" id="{4DA6B223-0EAF-4AF5-95C8-93C7D40FC33C}"/>
                </a:ext>
              </a:extLst>
            </p:cNvPr>
            <p:cNvSpPr/>
            <p:nvPr/>
          </p:nvSpPr>
          <p:spPr>
            <a:xfrm>
              <a:off x="6514678" y="2590974"/>
              <a:ext cx="1150537" cy="1235947"/>
            </a:xfrm>
            <a:prstGeom prst="homePlate">
              <a:avLst/>
            </a:prstGeom>
            <a:solidFill>
              <a:schemeClr val="tx2"/>
            </a:solidFill>
            <a:ln w="38100">
              <a:solidFill>
                <a:schemeClr val="accent3">
                  <a:lumMod val="20000"/>
                  <a:lumOff val="80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b</a:t>
              </a:r>
            </a:p>
          </p:txBody>
        </p:sp>
        <p:sp>
          <p:nvSpPr>
            <p:cNvPr id="13" name="TextBox 12">
              <a:extLst>
                <a:ext uri="{FF2B5EF4-FFF2-40B4-BE49-F238E27FC236}">
                  <a16:creationId xmlns:a16="http://schemas.microsoft.com/office/drawing/2014/main" id="{C850686F-C6D8-4C1F-A585-9ABD634E1A73}"/>
                </a:ext>
              </a:extLst>
            </p:cNvPr>
            <p:cNvSpPr txBox="1"/>
            <p:nvPr/>
          </p:nvSpPr>
          <p:spPr>
            <a:xfrm>
              <a:off x="6053013" y="2595997"/>
              <a:ext cx="461665" cy="1230924"/>
            </a:xfrm>
            <a:prstGeom prst="rect">
              <a:avLst/>
            </a:prstGeom>
            <a:solidFill>
              <a:schemeClr val="tx2"/>
            </a:solidFill>
            <a:ln w="38100">
              <a:solidFill>
                <a:schemeClr val="accent3">
                  <a:lumMod val="20000"/>
                  <a:lumOff val="80000"/>
                </a:schemeClr>
              </a:solidFill>
            </a:ln>
          </p:spPr>
          <p:txBody>
            <a:bodyPr vert="vert270" wrap="square" rtlCol="0">
              <a:spAutoFit/>
            </a:bodyPr>
            <a:lstStyle/>
            <a:p>
              <a:pPr algn="ctr"/>
              <a:r>
                <a:rPr lang="en-US" spc="600">
                  <a:solidFill>
                    <a:schemeClr val="bg1"/>
                  </a:solidFill>
                </a:rPr>
                <a:t>RULE</a:t>
              </a:r>
            </a:p>
          </p:txBody>
        </p:sp>
      </p:grpSp>
      <p:grpSp>
        <p:nvGrpSpPr>
          <p:cNvPr id="18" name="Group 17">
            <a:extLst>
              <a:ext uri="{FF2B5EF4-FFF2-40B4-BE49-F238E27FC236}">
                <a16:creationId xmlns:a16="http://schemas.microsoft.com/office/drawing/2014/main" id="{F5E4B961-909E-465B-8B0B-F7FA9EF2ECB4}"/>
              </a:ext>
            </a:extLst>
          </p:cNvPr>
          <p:cNvGrpSpPr/>
          <p:nvPr/>
        </p:nvGrpSpPr>
        <p:grpSpPr>
          <a:xfrm>
            <a:off x="245548" y="3832117"/>
            <a:ext cx="5734536" cy="1235950"/>
            <a:chOff x="164682" y="4995333"/>
            <a:chExt cx="5734536" cy="1235950"/>
          </a:xfrm>
          <a:solidFill>
            <a:schemeClr val="bg1">
              <a:lumMod val="75000"/>
            </a:schemeClr>
          </a:solidFill>
        </p:grpSpPr>
        <p:sp>
          <p:nvSpPr>
            <p:cNvPr id="5" name="Rectangle 4">
              <a:extLst>
                <a:ext uri="{FF2B5EF4-FFF2-40B4-BE49-F238E27FC236}">
                  <a16:creationId xmlns:a16="http://schemas.microsoft.com/office/drawing/2014/main" id="{85A4D101-F563-405E-B6EA-1DBE7982DAA9}"/>
                </a:ext>
              </a:extLst>
            </p:cNvPr>
            <p:cNvSpPr/>
            <p:nvPr/>
          </p:nvSpPr>
          <p:spPr>
            <a:xfrm>
              <a:off x="1241808" y="4995334"/>
              <a:ext cx="4657410"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Anticipated State Sentence /</a:t>
              </a:r>
            </a:p>
            <a:p>
              <a:pPr algn="ctr"/>
              <a:r>
                <a:rPr lang="en-US" b="1"/>
                <a:t>Relevant Conduct</a:t>
              </a:r>
            </a:p>
          </p:txBody>
        </p:sp>
        <p:sp>
          <p:nvSpPr>
            <p:cNvPr id="11" name="Arrow: Pentagon 10">
              <a:extLst>
                <a:ext uri="{FF2B5EF4-FFF2-40B4-BE49-F238E27FC236}">
                  <a16:creationId xmlns:a16="http://schemas.microsoft.com/office/drawing/2014/main" id="{95A36888-6B5D-4D71-B20D-091C362AE6CC}"/>
                </a:ext>
              </a:extLst>
            </p:cNvPr>
            <p:cNvSpPr/>
            <p:nvPr/>
          </p:nvSpPr>
          <p:spPr>
            <a:xfrm>
              <a:off x="626348" y="4995336"/>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c</a:t>
              </a:r>
            </a:p>
          </p:txBody>
        </p:sp>
        <p:sp>
          <p:nvSpPr>
            <p:cNvPr id="14" name="TextBox 13">
              <a:extLst>
                <a:ext uri="{FF2B5EF4-FFF2-40B4-BE49-F238E27FC236}">
                  <a16:creationId xmlns:a16="http://schemas.microsoft.com/office/drawing/2014/main" id="{04CDF2D9-A074-4072-A734-3E456AED0B67}"/>
                </a:ext>
              </a:extLst>
            </p:cNvPr>
            <p:cNvSpPr txBox="1"/>
            <p:nvPr/>
          </p:nvSpPr>
          <p:spPr>
            <a:xfrm>
              <a:off x="164682" y="4995333"/>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grpSp>
        <p:nvGrpSpPr>
          <p:cNvPr id="19" name="Group 18">
            <a:extLst>
              <a:ext uri="{FF2B5EF4-FFF2-40B4-BE49-F238E27FC236}">
                <a16:creationId xmlns:a16="http://schemas.microsoft.com/office/drawing/2014/main" id="{6A57DA1D-B978-46B3-8453-F3FB31E6336E}"/>
              </a:ext>
            </a:extLst>
          </p:cNvPr>
          <p:cNvGrpSpPr/>
          <p:nvPr/>
        </p:nvGrpSpPr>
        <p:grpSpPr>
          <a:xfrm>
            <a:off x="6096000" y="3832117"/>
            <a:ext cx="5734536" cy="1235949"/>
            <a:chOff x="6053013" y="4995333"/>
            <a:chExt cx="5734536" cy="1235949"/>
          </a:xfrm>
          <a:solidFill>
            <a:schemeClr val="bg1">
              <a:lumMod val="75000"/>
            </a:schemeClr>
          </a:solidFill>
        </p:grpSpPr>
        <p:sp>
          <p:nvSpPr>
            <p:cNvPr id="9" name="Rectangle 8">
              <a:extLst>
                <a:ext uri="{FF2B5EF4-FFF2-40B4-BE49-F238E27FC236}">
                  <a16:creationId xmlns:a16="http://schemas.microsoft.com/office/drawing/2014/main" id="{6E7A5F1C-CB6A-49D2-8A0F-8A5EA6EBD13F}"/>
                </a:ext>
              </a:extLst>
            </p:cNvPr>
            <p:cNvSpPr/>
            <p:nvPr/>
          </p:nvSpPr>
          <p:spPr>
            <a:xfrm>
              <a:off x="7130140" y="4995333"/>
              <a:ext cx="4657409"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Catch-all Provision</a:t>
              </a:r>
            </a:p>
          </p:txBody>
        </p:sp>
        <p:sp>
          <p:nvSpPr>
            <p:cNvPr id="12" name="Arrow: Pentagon 11">
              <a:extLst>
                <a:ext uri="{FF2B5EF4-FFF2-40B4-BE49-F238E27FC236}">
                  <a16:creationId xmlns:a16="http://schemas.microsoft.com/office/drawing/2014/main" id="{4665F9C8-32A9-431B-A109-CEFD345E53F6}"/>
                </a:ext>
              </a:extLst>
            </p:cNvPr>
            <p:cNvSpPr/>
            <p:nvPr/>
          </p:nvSpPr>
          <p:spPr>
            <a:xfrm>
              <a:off x="6514678" y="4995335"/>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d</a:t>
              </a:r>
            </a:p>
          </p:txBody>
        </p:sp>
        <p:sp>
          <p:nvSpPr>
            <p:cNvPr id="15" name="TextBox 14">
              <a:extLst>
                <a:ext uri="{FF2B5EF4-FFF2-40B4-BE49-F238E27FC236}">
                  <a16:creationId xmlns:a16="http://schemas.microsoft.com/office/drawing/2014/main" id="{2CC71AB0-8E2B-4430-8383-B0B931B7538E}"/>
                </a:ext>
              </a:extLst>
            </p:cNvPr>
            <p:cNvSpPr txBox="1"/>
            <p:nvPr/>
          </p:nvSpPr>
          <p:spPr>
            <a:xfrm>
              <a:off x="6053013" y="4995333"/>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spTree>
    <p:extLst>
      <p:ext uri="{BB962C8B-B14F-4D97-AF65-F5344CB8AC3E}">
        <p14:creationId xmlns:p14="http://schemas.microsoft.com/office/powerpoint/2010/main" val="400812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E4457F00-67A1-40AA-A1FC-537B1E3EF764}"/>
              </a:ext>
            </a:extLst>
          </p:cNvPr>
          <p:cNvSpPr txBox="1">
            <a:spLocks/>
          </p:cNvSpPr>
          <p:nvPr/>
        </p:nvSpPr>
        <p:spPr>
          <a:xfrm>
            <a:off x="838200" y="1797050"/>
            <a:ext cx="10515600" cy="416242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solidFill>
                <a:schemeClr val="accent4"/>
              </a:solidFill>
              <a:cs typeface="Times New Roman"/>
            </a:endParaRPr>
          </a:p>
          <a:p>
            <a:endParaRPr lang="en-US">
              <a:solidFill>
                <a:schemeClr val="accent4"/>
              </a:solidFill>
              <a:cs typeface="Times New Roman"/>
            </a:endParaRPr>
          </a:p>
          <a:p>
            <a:endParaRPr lang="en-US"/>
          </a:p>
          <a:p>
            <a:endParaRPr lang="en-US"/>
          </a:p>
        </p:txBody>
      </p:sp>
      <p:graphicFrame>
        <p:nvGraphicFramePr>
          <p:cNvPr id="2" name="Diagram 1">
            <a:extLst>
              <a:ext uri="{FF2B5EF4-FFF2-40B4-BE49-F238E27FC236}">
                <a16:creationId xmlns:a16="http://schemas.microsoft.com/office/drawing/2014/main" id="{051D1B6D-246F-4E87-9AD8-8229E9A0D6F9}"/>
              </a:ext>
            </a:extLst>
          </p:cNvPr>
          <p:cNvGraphicFramePr/>
          <p:nvPr>
            <p:extLst>
              <p:ext uri="{D42A27DB-BD31-4B8C-83A1-F6EECF244321}">
                <p14:modId xmlns:p14="http://schemas.microsoft.com/office/powerpoint/2010/main" val="1355951697"/>
              </p:ext>
            </p:extLst>
          </p:nvPr>
        </p:nvGraphicFramePr>
        <p:xfrm>
          <a:off x="0" y="409323"/>
          <a:ext cx="11774078" cy="6039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2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3B6B326-B163-46D5-9961-48AA03C2F3C1}"/>
                                            </p:graphicEl>
                                          </p:spTgt>
                                        </p:tgtEl>
                                        <p:attrNameLst>
                                          <p:attrName>style.visibility</p:attrName>
                                        </p:attrNameLst>
                                      </p:cBhvr>
                                      <p:to>
                                        <p:strVal val="visible"/>
                                      </p:to>
                                    </p:set>
                                    <p:animEffect transition="in" filter="fade">
                                      <p:cBhvr>
                                        <p:cTn id="7" dur="500"/>
                                        <p:tgtEl>
                                          <p:spTgt spid="2">
                                            <p:graphicEl>
                                              <a:dgm id="{D3B6B326-B163-46D5-9961-48AA03C2F3C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AFF566A-E675-4B60-AFD1-802156975692}"/>
                                            </p:graphicEl>
                                          </p:spTgt>
                                        </p:tgtEl>
                                        <p:attrNameLst>
                                          <p:attrName>style.visibility</p:attrName>
                                        </p:attrNameLst>
                                      </p:cBhvr>
                                      <p:to>
                                        <p:strVal val="visible"/>
                                      </p:to>
                                    </p:set>
                                    <p:animEffect transition="in" filter="fade">
                                      <p:cBhvr>
                                        <p:cTn id="12" dur="500"/>
                                        <p:tgtEl>
                                          <p:spTgt spid="2">
                                            <p:graphicEl>
                                              <a:dgm id="{6AFF566A-E675-4B60-AFD1-80215697569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332C03D3-01C7-4822-AEE1-CE5DBF81FCF0}"/>
                                            </p:graphicEl>
                                          </p:spTgt>
                                        </p:tgtEl>
                                        <p:attrNameLst>
                                          <p:attrName>style.visibility</p:attrName>
                                        </p:attrNameLst>
                                      </p:cBhvr>
                                      <p:to>
                                        <p:strVal val="visible"/>
                                      </p:to>
                                    </p:set>
                                    <p:animEffect transition="in" filter="fade">
                                      <p:cBhvr>
                                        <p:cTn id="15" dur="500"/>
                                        <p:tgtEl>
                                          <p:spTgt spid="2">
                                            <p:graphicEl>
                                              <a:dgm id="{332C03D3-01C7-4822-AEE1-CE5DBF81FC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FCC4BFC-3196-40A8-8913-30A127C8479A}"/>
                                            </p:graphicEl>
                                          </p:spTgt>
                                        </p:tgtEl>
                                        <p:attrNameLst>
                                          <p:attrName>style.visibility</p:attrName>
                                        </p:attrNameLst>
                                      </p:cBhvr>
                                      <p:to>
                                        <p:strVal val="visible"/>
                                      </p:to>
                                    </p:set>
                                    <p:animEffect transition="in" filter="fade">
                                      <p:cBhvr>
                                        <p:cTn id="20" dur="500"/>
                                        <p:tgtEl>
                                          <p:spTgt spid="2">
                                            <p:graphicEl>
                                              <a:dgm id="{0FCC4BFC-3196-40A8-8913-30A127C8479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5D640FC-48D2-45DF-B802-1240268F6A0D}"/>
                                            </p:graphicEl>
                                          </p:spTgt>
                                        </p:tgtEl>
                                        <p:attrNameLst>
                                          <p:attrName>style.visibility</p:attrName>
                                        </p:attrNameLst>
                                      </p:cBhvr>
                                      <p:to>
                                        <p:strVal val="visible"/>
                                      </p:to>
                                    </p:set>
                                    <p:animEffect transition="in" filter="fade">
                                      <p:cBhvr>
                                        <p:cTn id="23" dur="500"/>
                                        <p:tgtEl>
                                          <p:spTgt spid="2">
                                            <p:graphicEl>
                                              <a:dgm id="{45D640FC-48D2-45DF-B802-1240268F6A0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839740B2-48C2-430D-870D-B48D702ECB74}"/>
                                            </p:graphicEl>
                                          </p:spTgt>
                                        </p:tgtEl>
                                        <p:attrNameLst>
                                          <p:attrName>style.visibility</p:attrName>
                                        </p:attrNameLst>
                                      </p:cBhvr>
                                      <p:to>
                                        <p:strVal val="visible"/>
                                      </p:to>
                                    </p:set>
                                    <p:animEffect transition="in" filter="fade">
                                      <p:cBhvr>
                                        <p:cTn id="28" dur="500"/>
                                        <p:tgtEl>
                                          <p:spTgt spid="2">
                                            <p:graphicEl>
                                              <a:dgm id="{839740B2-48C2-430D-870D-B48D702ECB7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000A4963-37D5-4DF7-9478-8AAE7E3A7F78}"/>
                                            </p:graphicEl>
                                          </p:spTgt>
                                        </p:tgtEl>
                                        <p:attrNameLst>
                                          <p:attrName>style.visibility</p:attrName>
                                        </p:attrNameLst>
                                      </p:cBhvr>
                                      <p:to>
                                        <p:strVal val="visible"/>
                                      </p:to>
                                    </p:set>
                                    <p:animEffect transition="in" filter="fade">
                                      <p:cBhvr>
                                        <p:cTn id="31" dur="500"/>
                                        <p:tgtEl>
                                          <p:spTgt spid="2">
                                            <p:graphicEl>
                                              <a:dgm id="{000A4963-37D5-4DF7-9478-8AAE7E3A7F7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70A663B7-3DA8-46C1-92E6-E6A630849987}"/>
                                            </p:graphicEl>
                                          </p:spTgt>
                                        </p:tgtEl>
                                        <p:attrNameLst>
                                          <p:attrName>style.visibility</p:attrName>
                                        </p:attrNameLst>
                                      </p:cBhvr>
                                      <p:to>
                                        <p:strVal val="visible"/>
                                      </p:to>
                                    </p:set>
                                    <p:animEffect transition="in" filter="fade">
                                      <p:cBhvr>
                                        <p:cTn id="36" dur="500"/>
                                        <p:tgtEl>
                                          <p:spTgt spid="2">
                                            <p:graphicEl>
                                              <a:dgm id="{70A663B7-3DA8-46C1-92E6-E6A63084998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9CE99625-540E-455D-B687-AC3D9CB9E05D}"/>
                                            </p:graphicEl>
                                          </p:spTgt>
                                        </p:tgtEl>
                                        <p:attrNameLst>
                                          <p:attrName>style.visibility</p:attrName>
                                        </p:attrNameLst>
                                      </p:cBhvr>
                                      <p:to>
                                        <p:strVal val="visible"/>
                                      </p:to>
                                    </p:set>
                                    <p:animEffect transition="in" filter="fade">
                                      <p:cBhvr>
                                        <p:cTn id="39" dur="500"/>
                                        <p:tgtEl>
                                          <p:spTgt spid="2">
                                            <p:graphicEl>
                                              <a:dgm id="{9CE99625-540E-455D-B687-AC3D9CB9E05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A8D4645D-9E5D-424B-9B98-43B9E5E53339}"/>
                                            </p:graphicEl>
                                          </p:spTgt>
                                        </p:tgtEl>
                                        <p:attrNameLst>
                                          <p:attrName>style.visibility</p:attrName>
                                        </p:attrNameLst>
                                      </p:cBhvr>
                                      <p:to>
                                        <p:strVal val="visible"/>
                                      </p:to>
                                    </p:set>
                                    <p:animEffect transition="in" filter="fade">
                                      <p:cBhvr>
                                        <p:cTn id="44" dur="500"/>
                                        <p:tgtEl>
                                          <p:spTgt spid="2">
                                            <p:graphicEl>
                                              <a:dgm id="{A8D4645D-9E5D-424B-9B98-43B9E5E5333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4873A725-1F62-4BD4-AC84-136C0FE80375}"/>
                                            </p:graphicEl>
                                          </p:spTgt>
                                        </p:tgtEl>
                                        <p:attrNameLst>
                                          <p:attrName>style.visibility</p:attrName>
                                        </p:attrNameLst>
                                      </p:cBhvr>
                                      <p:to>
                                        <p:strVal val="visible"/>
                                      </p:to>
                                    </p:set>
                                    <p:animEffect transition="in" filter="fade">
                                      <p:cBhvr>
                                        <p:cTn id="47" dur="500"/>
                                        <p:tgtEl>
                                          <p:spTgt spid="2">
                                            <p:graphicEl>
                                              <a:dgm id="{4873A725-1F62-4BD4-AC84-136C0FE803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617B-B807-426F-887F-DEB483959491}"/>
              </a:ext>
            </a:extLst>
          </p:cNvPr>
          <p:cNvSpPr>
            <a:spLocks noGrp="1"/>
          </p:cNvSpPr>
          <p:nvPr>
            <p:ph type="title"/>
          </p:nvPr>
        </p:nvSpPr>
        <p:spPr/>
        <p:txBody>
          <a:bodyPr/>
          <a:lstStyle/>
          <a:p>
            <a:r>
              <a:rPr lang="en-US" b="1">
                <a:solidFill>
                  <a:schemeClr val="tx1">
                    <a:lumMod val="75000"/>
                    <a:lumOff val="25000"/>
                  </a:schemeClr>
                </a:solidFill>
              </a:rPr>
              <a:t>Multiple Sentence Problem</a:t>
            </a:r>
          </a:p>
        </p:txBody>
      </p:sp>
      <p:sp>
        <p:nvSpPr>
          <p:cNvPr id="6" name="Rectangle 5">
            <a:extLst>
              <a:ext uri="{FF2B5EF4-FFF2-40B4-BE49-F238E27FC236}">
                <a16:creationId xmlns:a16="http://schemas.microsoft.com/office/drawing/2014/main" id="{0203D53D-3164-4C82-AAC4-854782D424E2}"/>
              </a:ext>
            </a:extLst>
          </p:cNvPr>
          <p:cNvSpPr/>
          <p:nvPr/>
        </p:nvSpPr>
        <p:spPr>
          <a:xfrm>
            <a:off x="3939747" y="4328548"/>
            <a:ext cx="1482811" cy="4758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626CF60-59F5-4BD8-AF90-FAAA2C908804}"/>
              </a:ext>
            </a:extLst>
          </p:cNvPr>
          <p:cNvGrpSpPr/>
          <p:nvPr/>
        </p:nvGrpSpPr>
        <p:grpSpPr>
          <a:xfrm>
            <a:off x="5422558" y="4328547"/>
            <a:ext cx="6236041" cy="475814"/>
            <a:chOff x="5422558" y="4328547"/>
            <a:chExt cx="6236041" cy="475814"/>
          </a:xfrm>
        </p:grpSpPr>
        <p:sp>
          <p:nvSpPr>
            <p:cNvPr id="7" name="Rectangle 6">
              <a:extLst>
                <a:ext uri="{FF2B5EF4-FFF2-40B4-BE49-F238E27FC236}">
                  <a16:creationId xmlns:a16="http://schemas.microsoft.com/office/drawing/2014/main" id="{C00C0B0A-6423-4072-8A47-AF576A0458B7}"/>
                </a:ext>
              </a:extLst>
            </p:cNvPr>
            <p:cNvSpPr/>
            <p:nvPr/>
          </p:nvSpPr>
          <p:spPr>
            <a:xfrm>
              <a:off x="5422558" y="4328551"/>
              <a:ext cx="1482811" cy="4758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F21FE0-3E26-4450-9854-863C63A8D984}"/>
                </a:ext>
              </a:extLst>
            </p:cNvPr>
            <p:cNvSpPr/>
            <p:nvPr/>
          </p:nvSpPr>
          <p:spPr>
            <a:xfrm>
              <a:off x="6905368" y="4328548"/>
              <a:ext cx="1482811" cy="4758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DCB23B-3984-47D7-9FC7-DCEDD7DF5033}"/>
                </a:ext>
              </a:extLst>
            </p:cNvPr>
            <p:cNvSpPr/>
            <p:nvPr/>
          </p:nvSpPr>
          <p:spPr>
            <a:xfrm>
              <a:off x="8388179" y="4328548"/>
              <a:ext cx="1482811" cy="4758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461804-8344-40E9-93BE-5D11129C21FA}"/>
                </a:ext>
              </a:extLst>
            </p:cNvPr>
            <p:cNvSpPr/>
            <p:nvPr/>
          </p:nvSpPr>
          <p:spPr>
            <a:xfrm>
              <a:off x="9870989" y="4328547"/>
              <a:ext cx="1482811" cy="4758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8D984F-4672-4D42-BAED-45E347554D89}"/>
                </a:ext>
              </a:extLst>
            </p:cNvPr>
            <p:cNvSpPr/>
            <p:nvPr/>
          </p:nvSpPr>
          <p:spPr>
            <a:xfrm>
              <a:off x="11353799" y="4328547"/>
              <a:ext cx="304800" cy="4758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78D7954-4CD1-4629-B464-D9710568EDBB}"/>
              </a:ext>
            </a:extLst>
          </p:cNvPr>
          <p:cNvGrpSpPr/>
          <p:nvPr/>
        </p:nvGrpSpPr>
        <p:grpSpPr>
          <a:xfrm>
            <a:off x="3939747" y="2429799"/>
            <a:ext cx="1482811" cy="965268"/>
            <a:chOff x="3939747" y="2441401"/>
            <a:chExt cx="1482811" cy="965268"/>
          </a:xfrm>
        </p:grpSpPr>
        <p:sp>
          <p:nvSpPr>
            <p:cNvPr id="12" name="Rectangle 11">
              <a:extLst>
                <a:ext uri="{FF2B5EF4-FFF2-40B4-BE49-F238E27FC236}">
                  <a16:creationId xmlns:a16="http://schemas.microsoft.com/office/drawing/2014/main" id="{7782AB6B-6FF1-4026-B90D-A72F29793DE8}"/>
                </a:ext>
              </a:extLst>
            </p:cNvPr>
            <p:cNvSpPr/>
            <p:nvPr/>
          </p:nvSpPr>
          <p:spPr>
            <a:xfrm>
              <a:off x="3939747" y="2930859"/>
              <a:ext cx="1482811" cy="4758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TextBox 14">
              <a:extLst>
                <a:ext uri="{FF2B5EF4-FFF2-40B4-BE49-F238E27FC236}">
                  <a16:creationId xmlns:a16="http://schemas.microsoft.com/office/drawing/2014/main" id="{7C7FB643-8324-4803-A343-29E0D26274BC}"/>
                </a:ext>
              </a:extLst>
            </p:cNvPr>
            <p:cNvSpPr txBox="1"/>
            <p:nvPr/>
          </p:nvSpPr>
          <p:spPr>
            <a:xfrm>
              <a:off x="3939747" y="2441401"/>
              <a:ext cx="1213281" cy="369332"/>
            </a:xfrm>
            <a:prstGeom prst="rect">
              <a:avLst/>
            </a:prstGeom>
            <a:noFill/>
          </p:spPr>
          <p:txBody>
            <a:bodyPr wrap="none" rtlCol="0">
              <a:spAutoFit/>
            </a:bodyPr>
            <a:lstStyle/>
            <a:p>
              <a:r>
                <a:rPr lang="en-US" b="1">
                  <a:solidFill>
                    <a:schemeClr val="tx1">
                      <a:lumMod val="75000"/>
                      <a:lumOff val="25000"/>
                    </a:schemeClr>
                  </a:solidFill>
                </a:rPr>
                <a:t>12 Months</a:t>
              </a:r>
            </a:p>
          </p:txBody>
        </p:sp>
      </p:grpSp>
      <p:sp>
        <p:nvSpPr>
          <p:cNvPr id="16" name="TextBox 15">
            <a:extLst>
              <a:ext uri="{FF2B5EF4-FFF2-40B4-BE49-F238E27FC236}">
                <a16:creationId xmlns:a16="http://schemas.microsoft.com/office/drawing/2014/main" id="{BB4F0C1B-3CDB-4F23-BD35-CC423F8A6EA0}"/>
              </a:ext>
            </a:extLst>
          </p:cNvPr>
          <p:cNvSpPr txBox="1"/>
          <p:nvPr/>
        </p:nvSpPr>
        <p:spPr>
          <a:xfrm>
            <a:off x="3939747" y="3857303"/>
            <a:ext cx="1213281" cy="369332"/>
          </a:xfrm>
          <a:prstGeom prst="rect">
            <a:avLst/>
          </a:prstGeom>
          <a:noFill/>
        </p:spPr>
        <p:txBody>
          <a:bodyPr wrap="none" rtlCol="0">
            <a:spAutoFit/>
          </a:bodyPr>
          <a:lstStyle/>
          <a:p>
            <a:r>
              <a:rPr lang="en-US" b="1">
                <a:solidFill>
                  <a:schemeClr val="tx1">
                    <a:lumMod val="75000"/>
                    <a:lumOff val="25000"/>
                  </a:schemeClr>
                </a:solidFill>
              </a:rPr>
              <a:t>63 Months</a:t>
            </a:r>
          </a:p>
        </p:txBody>
      </p:sp>
      <p:sp>
        <p:nvSpPr>
          <p:cNvPr id="17" name="TextBox 16">
            <a:extLst>
              <a:ext uri="{FF2B5EF4-FFF2-40B4-BE49-F238E27FC236}">
                <a16:creationId xmlns:a16="http://schemas.microsoft.com/office/drawing/2014/main" id="{A775E628-6587-4057-91B6-7D3E39729004}"/>
              </a:ext>
            </a:extLst>
          </p:cNvPr>
          <p:cNvSpPr txBox="1"/>
          <p:nvPr/>
        </p:nvSpPr>
        <p:spPr>
          <a:xfrm>
            <a:off x="489965" y="1429078"/>
            <a:ext cx="2299855" cy="523220"/>
          </a:xfrm>
          <a:prstGeom prst="rect">
            <a:avLst/>
          </a:prstGeom>
          <a:noFill/>
        </p:spPr>
        <p:txBody>
          <a:bodyPr wrap="square" rtlCol="0">
            <a:spAutoFit/>
          </a:bodyPr>
          <a:lstStyle/>
          <a:p>
            <a:r>
              <a:rPr lang="en-US" sz="2800" b="1">
                <a:solidFill>
                  <a:schemeClr val="tx1">
                    <a:lumMod val="75000"/>
                    <a:lumOff val="25000"/>
                  </a:schemeClr>
                </a:solidFill>
              </a:rPr>
              <a:t>Loren Baker</a:t>
            </a:r>
          </a:p>
        </p:txBody>
      </p:sp>
      <p:grpSp>
        <p:nvGrpSpPr>
          <p:cNvPr id="34" name="Group 33">
            <a:extLst>
              <a:ext uri="{FF2B5EF4-FFF2-40B4-BE49-F238E27FC236}">
                <a16:creationId xmlns:a16="http://schemas.microsoft.com/office/drawing/2014/main" id="{220090EC-1568-4C68-B539-9553328E57D9}"/>
              </a:ext>
            </a:extLst>
          </p:cNvPr>
          <p:cNvGrpSpPr/>
          <p:nvPr/>
        </p:nvGrpSpPr>
        <p:grpSpPr>
          <a:xfrm>
            <a:off x="1607127" y="1940696"/>
            <a:ext cx="2332620" cy="1216466"/>
            <a:chOff x="1607127" y="1940696"/>
            <a:chExt cx="2332620" cy="1216466"/>
          </a:xfrm>
        </p:grpSpPr>
        <p:cxnSp>
          <p:nvCxnSpPr>
            <p:cNvPr id="19" name="Connector: Elbow 18">
              <a:extLst>
                <a:ext uri="{FF2B5EF4-FFF2-40B4-BE49-F238E27FC236}">
                  <a16:creationId xmlns:a16="http://schemas.microsoft.com/office/drawing/2014/main" id="{6DF50F57-EDF5-49B9-81FC-FCE8F6C019F3}"/>
                </a:ext>
              </a:extLst>
            </p:cNvPr>
            <p:cNvCxnSpPr>
              <a:cxnSpLocks/>
              <a:endCxn id="12" idx="1"/>
            </p:cNvCxnSpPr>
            <p:nvPr/>
          </p:nvCxnSpPr>
          <p:spPr>
            <a:xfrm>
              <a:off x="1607127" y="1940696"/>
              <a:ext cx="2332620" cy="1216466"/>
            </a:xfrm>
            <a:prstGeom prst="bentConnector3">
              <a:avLst>
                <a:gd name="adj1" fmla="val 70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C88EE7E-A891-4D13-A2F5-D71A362A884F}"/>
                </a:ext>
              </a:extLst>
            </p:cNvPr>
            <p:cNvSpPr txBox="1"/>
            <p:nvPr/>
          </p:nvSpPr>
          <p:spPr>
            <a:xfrm>
              <a:off x="1726448" y="2741717"/>
              <a:ext cx="1602426" cy="369332"/>
            </a:xfrm>
            <a:prstGeom prst="rect">
              <a:avLst/>
            </a:prstGeom>
            <a:noFill/>
          </p:spPr>
          <p:txBody>
            <a:bodyPr wrap="none" rtlCol="0">
              <a:spAutoFit/>
            </a:bodyPr>
            <a:lstStyle/>
            <a:p>
              <a:r>
                <a:rPr lang="en-US" b="1">
                  <a:solidFill>
                    <a:schemeClr val="tx1">
                      <a:lumMod val="75000"/>
                      <a:lumOff val="25000"/>
                    </a:schemeClr>
                  </a:solidFill>
                </a:rPr>
                <a:t>State Sentence</a:t>
              </a:r>
            </a:p>
          </p:txBody>
        </p:sp>
      </p:grpSp>
      <p:grpSp>
        <p:nvGrpSpPr>
          <p:cNvPr id="36" name="Group 35">
            <a:extLst>
              <a:ext uri="{FF2B5EF4-FFF2-40B4-BE49-F238E27FC236}">
                <a16:creationId xmlns:a16="http://schemas.microsoft.com/office/drawing/2014/main" id="{18E44255-6876-42AC-9CE7-ED07321BC5C6}"/>
              </a:ext>
            </a:extLst>
          </p:cNvPr>
          <p:cNvGrpSpPr/>
          <p:nvPr/>
        </p:nvGrpSpPr>
        <p:grpSpPr>
          <a:xfrm>
            <a:off x="1288474" y="1894455"/>
            <a:ext cx="2651274" cy="2671997"/>
            <a:chOff x="1288474" y="1894455"/>
            <a:chExt cx="2651274" cy="2671997"/>
          </a:xfrm>
        </p:grpSpPr>
        <p:cxnSp>
          <p:nvCxnSpPr>
            <p:cNvPr id="21" name="Connector: Elbow 20">
              <a:extLst>
                <a:ext uri="{FF2B5EF4-FFF2-40B4-BE49-F238E27FC236}">
                  <a16:creationId xmlns:a16="http://schemas.microsoft.com/office/drawing/2014/main" id="{EB1A1AB2-4BE1-483F-8C41-E8D8CB39FA95}"/>
                </a:ext>
              </a:extLst>
            </p:cNvPr>
            <p:cNvCxnSpPr>
              <a:cxnSpLocks/>
              <a:endCxn id="6" idx="1"/>
            </p:cNvCxnSpPr>
            <p:nvPr/>
          </p:nvCxnSpPr>
          <p:spPr>
            <a:xfrm rot="16200000" flipH="1">
              <a:off x="1278112" y="1904817"/>
              <a:ext cx="2671997" cy="2651274"/>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AA7EB64-C2BA-4CFC-B1F2-CDE6C28D1D12}"/>
                </a:ext>
              </a:extLst>
            </p:cNvPr>
            <p:cNvSpPr txBox="1"/>
            <p:nvPr/>
          </p:nvSpPr>
          <p:spPr>
            <a:xfrm>
              <a:off x="1394302" y="4142849"/>
              <a:ext cx="1814343" cy="369332"/>
            </a:xfrm>
            <a:prstGeom prst="rect">
              <a:avLst/>
            </a:prstGeom>
            <a:noFill/>
          </p:spPr>
          <p:txBody>
            <a:bodyPr wrap="none" rtlCol="0">
              <a:spAutoFit/>
            </a:bodyPr>
            <a:lstStyle/>
            <a:p>
              <a:r>
                <a:rPr lang="en-US" b="1">
                  <a:solidFill>
                    <a:schemeClr val="tx1">
                      <a:lumMod val="75000"/>
                      <a:lumOff val="25000"/>
                    </a:schemeClr>
                  </a:solidFill>
                </a:rPr>
                <a:t>Federal Sentence</a:t>
              </a:r>
            </a:p>
          </p:txBody>
        </p:sp>
      </p:grpSp>
      <p:sp>
        <p:nvSpPr>
          <p:cNvPr id="37" name="TextBox 36">
            <a:extLst>
              <a:ext uri="{FF2B5EF4-FFF2-40B4-BE49-F238E27FC236}">
                <a16:creationId xmlns:a16="http://schemas.microsoft.com/office/drawing/2014/main" id="{4BF8091C-6849-4F45-B213-DDF30BDBE168}"/>
              </a:ext>
            </a:extLst>
          </p:cNvPr>
          <p:cNvSpPr txBox="1"/>
          <p:nvPr/>
        </p:nvSpPr>
        <p:spPr>
          <a:xfrm>
            <a:off x="5422558" y="3857303"/>
            <a:ext cx="1213281" cy="369332"/>
          </a:xfrm>
          <a:prstGeom prst="rect">
            <a:avLst/>
          </a:prstGeom>
          <a:noFill/>
        </p:spPr>
        <p:txBody>
          <a:bodyPr wrap="none" rtlCol="0">
            <a:spAutoFit/>
          </a:bodyPr>
          <a:lstStyle/>
          <a:p>
            <a:r>
              <a:rPr lang="en-US" b="1">
                <a:solidFill>
                  <a:schemeClr val="tx1">
                    <a:lumMod val="75000"/>
                    <a:lumOff val="25000"/>
                  </a:schemeClr>
                </a:solidFill>
              </a:rPr>
              <a:t>51 Months</a:t>
            </a:r>
          </a:p>
        </p:txBody>
      </p:sp>
      <mc:AlternateContent xmlns:mc="http://schemas.openxmlformats.org/markup-compatibility/2006" xmlns:p14="http://schemas.microsoft.com/office/powerpoint/2010/main">
        <mc:Choice Requires="p14">
          <p:contentPart p14:bwMode="auto" r:id="rId3">
            <p14:nvContentPartPr>
              <p14:cNvPr id="44" name="Ink 43">
                <a:extLst>
                  <a:ext uri="{FF2B5EF4-FFF2-40B4-BE49-F238E27FC236}">
                    <a16:creationId xmlns:a16="http://schemas.microsoft.com/office/drawing/2014/main" id="{AB16D146-97A6-4FCF-B674-4BD0DD8B5431}"/>
                  </a:ext>
                </a:extLst>
              </p14:cNvPr>
              <p14:cNvContentPartPr/>
              <p14:nvPr/>
            </p14:nvContentPartPr>
            <p14:xfrm>
              <a:off x="5271328" y="3801780"/>
              <a:ext cx="1634040" cy="475810"/>
            </p14:xfrm>
          </p:contentPart>
        </mc:Choice>
        <mc:Fallback xmlns="">
          <p:pic>
            <p:nvPicPr>
              <p:cNvPr id="44" name="Ink 43">
                <a:extLst>
                  <a:ext uri="{FF2B5EF4-FFF2-40B4-BE49-F238E27FC236}">
                    <a16:creationId xmlns:a16="http://schemas.microsoft.com/office/drawing/2014/main" id="{AB16D146-97A6-4FCF-B674-4BD0DD8B5431}"/>
                  </a:ext>
                </a:extLst>
              </p:cNvPr>
              <p:cNvPicPr/>
              <p:nvPr/>
            </p:nvPicPr>
            <p:blipFill>
              <a:blip r:embed="rId4"/>
              <a:stretch>
                <a:fillRect/>
              </a:stretch>
            </p:blipFill>
            <p:spPr>
              <a:xfrm>
                <a:off x="5262328" y="3792782"/>
                <a:ext cx="1651680" cy="493446"/>
              </a:xfrm>
              <a:prstGeom prst="rect">
                <a:avLst/>
              </a:prstGeom>
            </p:spPr>
          </p:pic>
        </mc:Fallback>
      </mc:AlternateContent>
      <p:grpSp>
        <p:nvGrpSpPr>
          <p:cNvPr id="27" name="Group 26">
            <a:extLst>
              <a:ext uri="{FF2B5EF4-FFF2-40B4-BE49-F238E27FC236}">
                <a16:creationId xmlns:a16="http://schemas.microsoft.com/office/drawing/2014/main" id="{AD749777-47F3-4D4A-8D0B-BDF9FB5F2868}"/>
              </a:ext>
            </a:extLst>
          </p:cNvPr>
          <p:cNvGrpSpPr/>
          <p:nvPr/>
        </p:nvGrpSpPr>
        <p:grpSpPr>
          <a:xfrm>
            <a:off x="5420200" y="2414403"/>
            <a:ext cx="1492442" cy="978419"/>
            <a:chOff x="5416564" y="2423774"/>
            <a:chExt cx="1492442" cy="978419"/>
          </a:xfrm>
        </p:grpSpPr>
        <p:sp>
          <p:nvSpPr>
            <p:cNvPr id="24" name="Rectangle 23">
              <a:extLst>
                <a:ext uri="{FF2B5EF4-FFF2-40B4-BE49-F238E27FC236}">
                  <a16:creationId xmlns:a16="http://schemas.microsoft.com/office/drawing/2014/main" id="{37C3C5C8-0C95-49E7-9673-575143D1CE2C}"/>
                </a:ext>
              </a:extLst>
            </p:cNvPr>
            <p:cNvSpPr/>
            <p:nvPr/>
          </p:nvSpPr>
          <p:spPr>
            <a:xfrm>
              <a:off x="5426195" y="2926383"/>
              <a:ext cx="1482811" cy="47581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C49CC1C-DA2F-4A3A-B76E-E4625102B20C}"/>
                </a:ext>
              </a:extLst>
            </p:cNvPr>
            <p:cNvSpPr txBox="1"/>
            <p:nvPr/>
          </p:nvSpPr>
          <p:spPr>
            <a:xfrm>
              <a:off x="5416564" y="2423774"/>
              <a:ext cx="1213281" cy="369332"/>
            </a:xfrm>
            <a:prstGeom prst="rect">
              <a:avLst/>
            </a:prstGeom>
            <a:noFill/>
          </p:spPr>
          <p:txBody>
            <a:bodyPr wrap="none" rtlCol="0">
              <a:spAutoFit/>
            </a:bodyPr>
            <a:lstStyle/>
            <a:p>
              <a:r>
                <a:rPr lang="en-US" b="1">
                  <a:solidFill>
                    <a:schemeClr val="tx1">
                      <a:lumMod val="75000"/>
                      <a:lumOff val="25000"/>
                    </a:schemeClr>
                  </a:solidFill>
                </a:rPr>
                <a:t>12 Months</a:t>
              </a:r>
            </a:p>
          </p:txBody>
        </p:sp>
      </p:grpSp>
      <p:grpSp>
        <p:nvGrpSpPr>
          <p:cNvPr id="26" name="Group 25">
            <a:extLst>
              <a:ext uri="{FF2B5EF4-FFF2-40B4-BE49-F238E27FC236}">
                <a16:creationId xmlns:a16="http://schemas.microsoft.com/office/drawing/2014/main" id="{98EADE03-E4C4-4F69-9DCF-24FBFD66FE92}"/>
              </a:ext>
            </a:extLst>
          </p:cNvPr>
          <p:cNvGrpSpPr/>
          <p:nvPr/>
        </p:nvGrpSpPr>
        <p:grpSpPr>
          <a:xfrm>
            <a:off x="5129962" y="1823965"/>
            <a:ext cx="3233384" cy="1105873"/>
            <a:chOff x="5129962" y="1823965"/>
            <a:chExt cx="3233384" cy="1105873"/>
          </a:xfrm>
        </p:grpSpPr>
        <p:sp>
          <p:nvSpPr>
            <p:cNvPr id="38" name="Arrow: Pentagon 37">
              <a:extLst>
                <a:ext uri="{FF2B5EF4-FFF2-40B4-BE49-F238E27FC236}">
                  <a16:creationId xmlns:a16="http://schemas.microsoft.com/office/drawing/2014/main" id="{F802E952-49EC-45CA-ADEB-50BCF9AB5825}"/>
                </a:ext>
              </a:extLst>
            </p:cNvPr>
            <p:cNvSpPr/>
            <p:nvPr/>
          </p:nvSpPr>
          <p:spPr>
            <a:xfrm flipH="1">
              <a:off x="5872258" y="1823965"/>
              <a:ext cx="2491088" cy="284018"/>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Term already served</a:t>
              </a:r>
            </a:p>
          </p:txBody>
        </p:sp>
        <p:cxnSp>
          <p:nvCxnSpPr>
            <p:cNvPr id="13" name="Connector: Elbow 12">
              <a:extLst>
                <a:ext uri="{FF2B5EF4-FFF2-40B4-BE49-F238E27FC236}">
                  <a16:creationId xmlns:a16="http://schemas.microsoft.com/office/drawing/2014/main" id="{1FDFE096-E963-4AE8-8DB8-58A7FAD610AD}"/>
                </a:ext>
              </a:extLst>
            </p:cNvPr>
            <p:cNvCxnSpPr>
              <a:cxnSpLocks/>
              <a:stCxn id="38" idx="3"/>
            </p:cNvCxnSpPr>
            <p:nvPr/>
          </p:nvCxnSpPr>
          <p:spPr>
            <a:xfrm rot="10800000" flipV="1">
              <a:off x="5129962" y="1965974"/>
              <a:ext cx="742296" cy="963864"/>
            </a:xfrm>
            <a:prstGeom prst="bent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95A55751-C8DD-4769-9D0D-1D025F2D0A5C}"/>
              </a:ext>
            </a:extLst>
          </p:cNvPr>
          <p:cNvSpPr txBox="1"/>
          <p:nvPr/>
        </p:nvSpPr>
        <p:spPr>
          <a:xfrm>
            <a:off x="7023668" y="3855019"/>
            <a:ext cx="2975686" cy="369332"/>
          </a:xfrm>
          <a:prstGeom prst="rect">
            <a:avLst/>
          </a:prstGeom>
          <a:noFill/>
        </p:spPr>
        <p:txBody>
          <a:bodyPr wrap="none" rtlCol="0">
            <a:spAutoFit/>
          </a:bodyPr>
          <a:lstStyle/>
          <a:p>
            <a:r>
              <a:rPr lang="en-US" b="1">
                <a:solidFill>
                  <a:schemeClr val="tx1">
                    <a:lumMod val="75000"/>
                    <a:lumOff val="25000"/>
                  </a:schemeClr>
                </a:solidFill>
              </a:rPr>
              <a:t>Concurrent to State Sentence</a:t>
            </a:r>
          </a:p>
        </p:txBody>
      </p:sp>
      <p:grpSp>
        <p:nvGrpSpPr>
          <p:cNvPr id="45" name="Group 44">
            <a:extLst>
              <a:ext uri="{FF2B5EF4-FFF2-40B4-BE49-F238E27FC236}">
                <a16:creationId xmlns:a16="http://schemas.microsoft.com/office/drawing/2014/main" id="{B4234434-8CA0-409B-8E9B-B29B3ABE39FB}"/>
              </a:ext>
            </a:extLst>
          </p:cNvPr>
          <p:cNvGrpSpPr/>
          <p:nvPr/>
        </p:nvGrpSpPr>
        <p:grpSpPr>
          <a:xfrm>
            <a:off x="6703398" y="2222152"/>
            <a:ext cx="3555475" cy="699916"/>
            <a:chOff x="4512513" y="1991035"/>
            <a:chExt cx="3555475" cy="699916"/>
          </a:xfrm>
        </p:grpSpPr>
        <p:sp>
          <p:nvSpPr>
            <p:cNvPr id="46" name="Arrow: Pentagon 45">
              <a:extLst>
                <a:ext uri="{FF2B5EF4-FFF2-40B4-BE49-F238E27FC236}">
                  <a16:creationId xmlns:a16="http://schemas.microsoft.com/office/drawing/2014/main" id="{F1374A1B-6F40-4EDE-BC78-4F850EA73524}"/>
                </a:ext>
              </a:extLst>
            </p:cNvPr>
            <p:cNvSpPr/>
            <p:nvPr/>
          </p:nvSpPr>
          <p:spPr>
            <a:xfrm flipH="1">
              <a:off x="5250670" y="1991035"/>
              <a:ext cx="2817318" cy="28401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Time Remaining to Serve</a:t>
              </a:r>
            </a:p>
          </p:txBody>
        </p:sp>
        <p:cxnSp>
          <p:nvCxnSpPr>
            <p:cNvPr id="47" name="Connector: Elbow 46">
              <a:extLst>
                <a:ext uri="{FF2B5EF4-FFF2-40B4-BE49-F238E27FC236}">
                  <a16:creationId xmlns:a16="http://schemas.microsoft.com/office/drawing/2014/main" id="{C9B01747-0838-44BD-A0AD-F92DC0CB32CD}"/>
                </a:ext>
              </a:extLst>
            </p:cNvPr>
            <p:cNvCxnSpPr>
              <a:cxnSpLocks/>
            </p:cNvCxnSpPr>
            <p:nvPr/>
          </p:nvCxnSpPr>
          <p:spPr>
            <a:xfrm rot="10800000" flipV="1">
              <a:off x="4512513" y="2133047"/>
              <a:ext cx="810411" cy="557904"/>
            </a:xfrm>
            <a:prstGeom prst="bentConnector3">
              <a:avLst>
                <a:gd name="adj1" fmla="val 100147"/>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56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grpId="1" nodeType="clickEffect">
                                  <p:stCondLst>
                                    <p:cond delay="0"/>
                                  </p:stCondLst>
                                  <p:childTnLst>
                                    <p:anim calcmode="lin" valueType="num">
                                      <p:cBhvr>
                                        <p:cTn id="48" dur="1000"/>
                                        <p:tgtEl>
                                          <p:spTgt spid="6"/>
                                        </p:tgtEl>
                                        <p:attrNameLst>
                                          <p:attrName>ppt_w</p:attrName>
                                        </p:attrNameLst>
                                      </p:cBhvr>
                                      <p:tavLst>
                                        <p:tav tm="0">
                                          <p:val>
                                            <p:strVal val="ppt_w"/>
                                          </p:val>
                                        </p:tav>
                                        <p:tav tm="100000">
                                          <p:val>
                                            <p:fltVal val="0"/>
                                          </p:val>
                                        </p:tav>
                                      </p:tavLst>
                                    </p:anim>
                                    <p:anim calcmode="lin" valueType="num">
                                      <p:cBhvr>
                                        <p:cTn id="49" dur="1000"/>
                                        <p:tgtEl>
                                          <p:spTgt spid="6"/>
                                        </p:tgtEl>
                                        <p:attrNameLst>
                                          <p:attrName>ppt_h</p:attrName>
                                        </p:attrNameLst>
                                      </p:cBhvr>
                                      <p:tavLst>
                                        <p:tav tm="0">
                                          <p:val>
                                            <p:strVal val="ppt_h"/>
                                          </p:val>
                                        </p:tav>
                                        <p:tav tm="100000">
                                          <p:val>
                                            <p:fltVal val="0"/>
                                          </p:val>
                                        </p:tav>
                                      </p:tavLst>
                                    </p:anim>
                                    <p:anim calcmode="lin" valueType="num">
                                      <p:cBhvr>
                                        <p:cTn id="50" dur="1000"/>
                                        <p:tgtEl>
                                          <p:spTgt spid="6"/>
                                        </p:tgtEl>
                                        <p:attrNameLst>
                                          <p:attrName>style.rotation</p:attrName>
                                        </p:attrNameLst>
                                      </p:cBhvr>
                                      <p:tavLst>
                                        <p:tav tm="0">
                                          <p:val>
                                            <p:fltVal val="0"/>
                                          </p:val>
                                        </p:tav>
                                        <p:tav tm="100000">
                                          <p:val>
                                            <p:fltVal val="90"/>
                                          </p:val>
                                        </p:tav>
                                      </p:tavLst>
                                    </p:anim>
                                    <p:animEffect transition="out" filter="fade">
                                      <p:cBhvr>
                                        <p:cTn id="51" dur="1000"/>
                                        <p:tgtEl>
                                          <p:spTgt spid="6"/>
                                        </p:tgtEl>
                                      </p:cBhvr>
                                    </p:animEffect>
                                    <p:set>
                                      <p:cBhvr>
                                        <p:cTn id="52" dur="1" fill="hold">
                                          <p:stCondLst>
                                            <p:cond delay="999"/>
                                          </p:stCondLst>
                                        </p:cTn>
                                        <p:tgtEl>
                                          <p:spTgt spid="6"/>
                                        </p:tgtEl>
                                        <p:attrNameLst>
                                          <p:attrName>style.visibility</p:attrName>
                                        </p:attrNameLst>
                                      </p:cBhvr>
                                      <p:to>
                                        <p:strVal val="hidden"/>
                                      </p:to>
                                    </p:set>
                                  </p:childTnLst>
                                </p:cTn>
                              </p:par>
                              <p:par>
                                <p:cTn id="53" presetID="31" presetClass="exit" presetSubtype="0" fill="hold" grpId="1" nodeType="withEffect">
                                  <p:stCondLst>
                                    <p:cond delay="0"/>
                                  </p:stCondLst>
                                  <p:childTnLst>
                                    <p:anim calcmode="lin" valueType="num">
                                      <p:cBhvr>
                                        <p:cTn id="54" dur="1000"/>
                                        <p:tgtEl>
                                          <p:spTgt spid="16"/>
                                        </p:tgtEl>
                                        <p:attrNameLst>
                                          <p:attrName>ppt_w</p:attrName>
                                        </p:attrNameLst>
                                      </p:cBhvr>
                                      <p:tavLst>
                                        <p:tav tm="0">
                                          <p:val>
                                            <p:strVal val="ppt_w"/>
                                          </p:val>
                                        </p:tav>
                                        <p:tav tm="100000">
                                          <p:val>
                                            <p:fltVal val="0"/>
                                          </p:val>
                                        </p:tav>
                                      </p:tavLst>
                                    </p:anim>
                                    <p:anim calcmode="lin" valueType="num">
                                      <p:cBhvr>
                                        <p:cTn id="55" dur="1000"/>
                                        <p:tgtEl>
                                          <p:spTgt spid="16"/>
                                        </p:tgtEl>
                                        <p:attrNameLst>
                                          <p:attrName>ppt_h</p:attrName>
                                        </p:attrNameLst>
                                      </p:cBhvr>
                                      <p:tavLst>
                                        <p:tav tm="0">
                                          <p:val>
                                            <p:strVal val="ppt_h"/>
                                          </p:val>
                                        </p:tav>
                                        <p:tav tm="100000">
                                          <p:val>
                                            <p:fltVal val="0"/>
                                          </p:val>
                                        </p:tav>
                                      </p:tavLst>
                                    </p:anim>
                                    <p:anim calcmode="lin" valueType="num">
                                      <p:cBhvr>
                                        <p:cTn id="56" dur="1000"/>
                                        <p:tgtEl>
                                          <p:spTgt spid="16"/>
                                        </p:tgtEl>
                                        <p:attrNameLst>
                                          <p:attrName>style.rotation</p:attrName>
                                        </p:attrNameLst>
                                      </p:cBhvr>
                                      <p:tavLst>
                                        <p:tav tm="0">
                                          <p:val>
                                            <p:fltVal val="0"/>
                                          </p:val>
                                        </p:tav>
                                        <p:tav tm="100000">
                                          <p:val>
                                            <p:fltVal val="90"/>
                                          </p:val>
                                        </p:tav>
                                      </p:tavLst>
                                    </p:anim>
                                    <p:animEffect transition="out" filter="fade">
                                      <p:cBhvr>
                                        <p:cTn id="57" dur="1000"/>
                                        <p:tgtEl>
                                          <p:spTgt spid="16"/>
                                        </p:tgtEl>
                                      </p:cBhvr>
                                    </p:animEffect>
                                    <p:set>
                                      <p:cBhvr>
                                        <p:cTn id="58" dur="1" fill="hold">
                                          <p:stCondLst>
                                            <p:cond delay="999"/>
                                          </p:stCondLst>
                                        </p:cTn>
                                        <p:tgtEl>
                                          <p:spTgt spid="16"/>
                                        </p:tgtEl>
                                        <p:attrNameLst>
                                          <p:attrName>style.visibility</p:attrName>
                                        </p:attrNameLst>
                                      </p:cBhvr>
                                      <p:to>
                                        <p:strVal val="hidden"/>
                                      </p:to>
                                    </p:set>
                                  </p:childTnLst>
                                </p:cTn>
                              </p:par>
                              <p:par>
                                <p:cTn id="59" presetID="42" presetClass="path" presetSubtype="0" accel="50000" decel="50000" fill="hold" grpId="2" nodeType="withEffect">
                                  <p:stCondLst>
                                    <p:cond delay="0"/>
                                  </p:stCondLst>
                                  <p:childTnLst>
                                    <p:animMotion origin="layout" path="M -4.375E-6 -7.40741E-7 L -0.12161 0.22384 " pathEditMode="relative" rAng="0" ptsTypes="AA">
                                      <p:cBhvr>
                                        <p:cTn id="60" dur="1000" fill="hold"/>
                                        <p:tgtEl>
                                          <p:spTgt spid="6"/>
                                        </p:tgtEl>
                                        <p:attrNameLst>
                                          <p:attrName>ppt_x</p:attrName>
                                          <p:attrName>ppt_y</p:attrName>
                                        </p:attrNameLst>
                                      </p:cBhvr>
                                      <p:rCtr x="-6081" y="11181"/>
                                    </p:animMotion>
                                  </p:childTnLst>
                                </p:cTn>
                              </p:par>
                              <p:par>
                                <p:cTn id="61" presetID="42" presetClass="path" presetSubtype="0" accel="50000" decel="50000" fill="hold" grpId="2" nodeType="withEffect">
                                  <p:stCondLst>
                                    <p:cond delay="0"/>
                                  </p:stCondLst>
                                  <p:childTnLst>
                                    <p:animMotion origin="layout" path="M 3.33333E-6 -1.85185E-6 L -0.1099 0.23241 " pathEditMode="relative" rAng="0" ptsTypes="AA">
                                      <p:cBhvr>
                                        <p:cTn id="62" dur="1000" fill="hold"/>
                                        <p:tgtEl>
                                          <p:spTgt spid="16"/>
                                        </p:tgtEl>
                                        <p:attrNameLst>
                                          <p:attrName>ppt_x</p:attrName>
                                          <p:attrName>ppt_y</p:attrName>
                                        </p:attrNameLst>
                                      </p:cBhvr>
                                      <p:rCtr x="-5495" y="11620"/>
                                    </p:animMotion>
                                  </p:childTnLst>
                                </p:cTn>
                              </p:par>
                              <p:par>
                                <p:cTn id="63" presetID="42" presetClass="path" presetSubtype="0" accel="50000" decel="50000" fill="hold" nodeType="withEffect">
                                  <p:stCondLst>
                                    <p:cond delay="0"/>
                                  </p:stCondLst>
                                  <p:childTnLst>
                                    <p:animMotion origin="layout" path="M -4.375E-6 -0.00185 L -4.375E-6 0.20579 " pathEditMode="relative" rAng="0" ptsTypes="AA">
                                      <p:cBhvr>
                                        <p:cTn id="64" dur="500" fill="hold"/>
                                        <p:tgtEl>
                                          <p:spTgt spid="33"/>
                                        </p:tgtEl>
                                        <p:attrNameLst>
                                          <p:attrName>ppt_x</p:attrName>
                                          <p:attrName>ppt_y</p:attrName>
                                        </p:attrNameLst>
                                      </p:cBhvr>
                                      <p:rCtr x="0" y="10370"/>
                                    </p:animMotion>
                                  </p:childTnLst>
                                </p:cTn>
                              </p:par>
                              <p:par>
                                <p:cTn id="65" presetID="2" presetClass="entr" presetSubtype="1"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0-#ppt_h/2"/>
                                          </p:val>
                                        </p:tav>
                                        <p:tav tm="100000">
                                          <p:val>
                                            <p:strVal val="#ppt_y"/>
                                          </p:val>
                                        </p:tav>
                                      </p:tavLst>
                                    </p:anim>
                                  </p:childTnLst>
                                </p:cTn>
                              </p:par>
                              <p:par>
                                <p:cTn id="69" presetID="10" presetClass="exit" presetSubtype="0" fill="hold" nodeType="with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3" presetClass="entr" presetSubtype="0" fill="hold" nodeType="click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drawProgress</p:attrName>
                                        </p:attrNameLst>
                                      </p:cBhvr>
                                      <p:tavLst>
                                        <p:tav tm="0">
                                          <p:val>
                                            <p:fltVal val="0"/>
                                          </p:val>
                                        </p:tav>
                                        <p:tav tm="100000">
                                          <p:val>
                                            <p:fltVal val="1"/>
                                          </p:val>
                                        </p:tav>
                                      </p:tavLst>
                                    </p:anim>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6" grpId="0"/>
      <p:bldP spid="16" grpId="1"/>
      <p:bldP spid="16" grpId="2"/>
      <p:bldP spid="17" grpId="0"/>
      <p:bldP spid="3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1F9C-C0DF-4528-A6F3-5D944B93C589}"/>
              </a:ext>
            </a:extLst>
          </p:cNvPr>
          <p:cNvSpPr>
            <a:spLocks noGrp="1"/>
          </p:cNvSpPr>
          <p:nvPr>
            <p:ph type="title"/>
          </p:nvPr>
        </p:nvSpPr>
        <p:spPr/>
        <p:txBody>
          <a:bodyPr>
            <a:normAutofit/>
          </a:bodyPr>
          <a:lstStyle/>
          <a:p>
            <a:r>
              <a:rPr lang="en-US" b="1">
                <a:solidFill>
                  <a:schemeClr val="tx1">
                    <a:lumMod val="75000"/>
                    <a:lumOff val="25000"/>
                  </a:schemeClr>
                </a:solidFill>
              </a:rPr>
              <a:t>Discharged Terms of Imprisonment</a:t>
            </a:r>
            <a:br>
              <a:rPr lang="en-US" b="1">
                <a:solidFill>
                  <a:schemeClr val="tx1">
                    <a:lumMod val="75000"/>
                    <a:lumOff val="25000"/>
                  </a:schemeClr>
                </a:solidFill>
              </a:rPr>
            </a:br>
            <a:r>
              <a:rPr lang="en-US" sz="3600" b="1">
                <a:solidFill>
                  <a:schemeClr val="accent1"/>
                </a:solidFill>
                <a:latin typeface="Calibri" panose="020F0502020204030204" pitchFamily="34" charset="0"/>
                <a:cs typeface="Calibri" panose="020F0502020204030204" pitchFamily="34" charset="0"/>
              </a:rPr>
              <a:t>§5K2.23 (p. 485) </a:t>
            </a:r>
            <a:endParaRPr lang="en-US" b="1">
              <a:solidFill>
                <a:schemeClr val="accent1"/>
              </a:solidFill>
            </a:endParaRPr>
          </a:p>
        </p:txBody>
      </p:sp>
      <p:sp>
        <p:nvSpPr>
          <p:cNvPr id="3" name="Text Placeholder 2">
            <a:extLst>
              <a:ext uri="{FF2B5EF4-FFF2-40B4-BE49-F238E27FC236}">
                <a16:creationId xmlns:a16="http://schemas.microsoft.com/office/drawing/2014/main" id="{19D270EE-BF23-47EB-8480-65C70A674348}"/>
              </a:ext>
            </a:extLst>
          </p:cNvPr>
          <p:cNvSpPr>
            <a:spLocks noGrp="1"/>
          </p:cNvSpPr>
          <p:nvPr>
            <p:ph type="body" sz="quarter" idx="10"/>
          </p:nvPr>
        </p:nvSpPr>
        <p:spPr>
          <a:xfrm>
            <a:off x="968828" y="2118945"/>
            <a:ext cx="10668279" cy="3878629"/>
          </a:xfrm>
        </p:spPr>
        <p:txBody>
          <a:bodyPr>
            <a:noAutofit/>
          </a:bodyPr>
          <a:lstStyle/>
          <a:p>
            <a:r>
              <a:rPr lang="en-US" sz="3200" b="1">
                <a:uFill>
                  <a:solidFill>
                    <a:srgbClr val="000000"/>
                  </a:solidFill>
                </a:uFill>
                <a:latin typeface="Calibri" panose="020F0502020204030204" pitchFamily="34" charset="0"/>
                <a:ea typeface="Calibri" panose="020F0502020204030204" pitchFamily="34" charset="0"/>
                <a:cs typeface="Calibri" panose="020F0502020204030204" pitchFamily="34" charset="0"/>
              </a:rPr>
              <a:t>Downward departure if:</a:t>
            </a:r>
          </a:p>
          <a:p>
            <a:endParaRPr lang="en-US" sz="320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027113" indent="-514350">
              <a:buFont typeface="+mj-lt"/>
              <a:buAutoNum type="arabicPeriod"/>
            </a:pPr>
            <a:r>
              <a:rPr lang="en-US" sz="3200">
                <a:uFill>
                  <a:solidFill>
                    <a:srgbClr val="000000"/>
                  </a:solidFill>
                </a:uFill>
                <a:latin typeface="Calibri" panose="020F0502020204030204" pitchFamily="34" charset="0"/>
                <a:ea typeface="Calibri" panose="020F0502020204030204" pitchFamily="34" charset="0"/>
                <a:cs typeface="Calibri" panose="020F0502020204030204" pitchFamily="34" charset="0"/>
              </a:rPr>
              <a:t>Defendant completed sentence of imprisonment; </a:t>
            </a:r>
            <a:r>
              <a:rPr lang="en-US" sz="3200" b="1">
                <a:solidFill>
                  <a:schemeClr val="accent1"/>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AND</a:t>
            </a:r>
          </a:p>
          <a:p>
            <a:pPr marL="1027113" indent="-514350"/>
            <a:endParaRPr lang="en-US" sz="3200" b="1">
              <a:solidFill>
                <a:schemeClr val="accent1"/>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027113" indent="-514350">
              <a:buFont typeface="+mj-lt"/>
              <a:buAutoNum type="arabicPeriod" startAt="2"/>
            </a:pPr>
            <a:r>
              <a:rPr lang="en-US" sz="3200">
                <a:uFill>
                  <a:solidFill>
                    <a:srgbClr val="000000"/>
                  </a:solidFill>
                </a:uFill>
                <a:latin typeface="Calibri" panose="020F0502020204030204" pitchFamily="34" charset="0"/>
                <a:ea typeface="Calibri" panose="020F0502020204030204" pitchFamily="34" charset="0"/>
                <a:cs typeface="Calibri" panose="020F0502020204030204" pitchFamily="34" charset="0"/>
              </a:rPr>
              <a:t>§5G1.3(b) would have applied otherwise.</a:t>
            </a:r>
          </a:p>
        </p:txBody>
      </p:sp>
    </p:spTree>
    <p:extLst>
      <p:ext uri="{BB962C8B-B14F-4D97-AF65-F5344CB8AC3E}">
        <p14:creationId xmlns:p14="http://schemas.microsoft.com/office/powerpoint/2010/main" val="36343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2FE040-6BBA-411E-92DF-35B3AB18A9EE}"/>
              </a:ext>
            </a:extLst>
          </p:cNvPr>
          <p:cNvSpPr>
            <a:spLocks noGrp="1"/>
          </p:cNvSpPr>
          <p:nvPr>
            <p:ph type="title"/>
          </p:nvPr>
        </p:nvSpPr>
        <p:spPr/>
        <p:txBody>
          <a:bodyPr/>
          <a:lstStyle/>
          <a:p>
            <a:r>
              <a:rPr lang="en-US" b="1"/>
              <a:t>Undischarged and Anticipated §5G1.3</a:t>
            </a:r>
          </a:p>
        </p:txBody>
      </p:sp>
      <p:grpSp>
        <p:nvGrpSpPr>
          <p:cNvPr id="16" name="Group 15">
            <a:extLst>
              <a:ext uri="{FF2B5EF4-FFF2-40B4-BE49-F238E27FC236}">
                <a16:creationId xmlns:a16="http://schemas.microsoft.com/office/drawing/2014/main" id="{437A2D28-4500-471A-95D7-7D3DCA60168B}"/>
              </a:ext>
            </a:extLst>
          </p:cNvPr>
          <p:cNvGrpSpPr/>
          <p:nvPr/>
        </p:nvGrpSpPr>
        <p:grpSpPr>
          <a:xfrm>
            <a:off x="245549" y="1973000"/>
            <a:ext cx="5734535" cy="1235947"/>
            <a:chOff x="164683" y="2590974"/>
            <a:chExt cx="5734535" cy="1235947"/>
          </a:xfrm>
          <a:solidFill>
            <a:schemeClr val="bg1">
              <a:lumMod val="75000"/>
            </a:schemeClr>
          </a:solidFill>
        </p:grpSpPr>
        <p:sp>
          <p:nvSpPr>
            <p:cNvPr id="2" name="Rectangle 1">
              <a:extLst>
                <a:ext uri="{FF2B5EF4-FFF2-40B4-BE49-F238E27FC236}">
                  <a16:creationId xmlns:a16="http://schemas.microsoft.com/office/drawing/2014/main" id="{155ADFE9-E961-4A07-B6A8-91FD9A9E1EA7}"/>
                </a:ext>
              </a:extLst>
            </p:cNvPr>
            <p:cNvSpPr/>
            <p:nvPr/>
          </p:nvSpPr>
          <p:spPr>
            <a:xfrm>
              <a:off x="1241808" y="2590974"/>
              <a:ext cx="4657410"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Defendant Committed Offense </a:t>
              </a:r>
            </a:p>
            <a:p>
              <a:pPr algn="ctr"/>
              <a:r>
                <a:rPr lang="en-US" b="1"/>
                <a:t>in Prison</a:t>
              </a:r>
            </a:p>
          </p:txBody>
        </p:sp>
        <p:sp>
          <p:nvSpPr>
            <p:cNvPr id="3" name="Arrow: Pentagon 2">
              <a:extLst>
                <a:ext uri="{FF2B5EF4-FFF2-40B4-BE49-F238E27FC236}">
                  <a16:creationId xmlns:a16="http://schemas.microsoft.com/office/drawing/2014/main" id="{EB7A4833-7A09-433E-B167-FAFC364CBBCE}"/>
                </a:ext>
              </a:extLst>
            </p:cNvPr>
            <p:cNvSpPr/>
            <p:nvPr/>
          </p:nvSpPr>
          <p:spPr>
            <a:xfrm>
              <a:off x="626348" y="2590974"/>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a</a:t>
              </a:r>
            </a:p>
          </p:txBody>
        </p:sp>
        <p:sp>
          <p:nvSpPr>
            <p:cNvPr id="4" name="TextBox 3">
              <a:extLst>
                <a:ext uri="{FF2B5EF4-FFF2-40B4-BE49-F238E27FC236}">
                  <a16:creationId xmlns:a16="http://schemas.microsoft.com/office/drawing/2014/main" id="{E47344A6-485D-4866-AD55-5CC68FF188CE}"/>
                </a:ext>
              </a:extLst>
            </p:cNvPr>
            <p:cNvSpPr txBox="1"/>
            <p:nvPr/>
          </p:nvSpPr>
          <p:spPr>
            <a:xfrm>
              <a:off x="164683" y="2595997"/>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grpSp>
        <p:nvGrpSpPr>
          <p:cNvPr id="17" name="Group 16">
            <a:extLst>
              <a:ext uri="{FF2B5EF4-FFF2-40B4-BE49-F238E27FC236}">
                <a16:creationId xmlns:a16="http://schemas.microsoft.com/office/drawing/2014/main" id="{81AB3DB4-5505-4FBB-AE35-B53984EED947}"/>
              </a:ext>
            </a:extLst>
          </p:cNvPr>
          <p:cNvGrpSpPr/>
          <p:nvPr/>
        </p:nvGrpSpPr>
        <p:grpSpPr>
          <a:xfrm>
            <a:off x="6096000" y="1988725"/>
            <a:ext cx="5734536" cy="1235947"/>
            <a:chOff x="6053013" y="2590974"/>
            <a:chExt cx="5734536" cy="1235947"/>
          </a:xfrm>
          <a:solidFill>
            <a:schemeClr val="bg1">
              <a:lumMod val="75000"/>
            </a:schemeClr>
          </a:solidFill>
        </p:grpSpPr>
        <p:sp>
          <p:nvSpPr>
            <p:cNvPr id="8" name="Rectangle 7">
              <a:extLst>
                <a:ext uri="{FF2B5EF4-FFF2-40B4-BE49-F238E27FC236}">
                  <a16:creationId xmlns:a16="http://schemas.microsoft.com/office/drawing/2014/main" id="{FCD29B78-77C1-4331-899C-4C98AEF2B860}"/>
                </a:ext>
              </a:extLst>
            </p:cNvPr>
            <p:cNvSpPr/>
            <p:nvPr/>
          </p:nvSpPr>
          <p:spPr>
            <a:xfrm>
              <a:off x="7130139" y="2590974"/>
              <a:ext cx="4657410" cy="1235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Undischarged Sentence /</a:t>
              </a:r>
            </a:p>
            <a:p>
              <a:pPr algn="ctr"/>
              <a:r>
                <a:rPr lang="en-US" b="1"/>
                <a:t>Relevant Conduct</a:t>
              </a:r>
            </a:p>
          </p:txBody>
        </p:sp>
        <p:sp>
          <p:nvSpPr>
            <p:cNvPr id="10" name="Arrow: Pentagon 9">
              <a:extLst>
                <a:ext uri="{FF2B5EF4-FFF2-40B4-BE49-F238E27FC236}">
                  <a16:creationId xmlns:a16="http://schemas.microsoft.com/office/drawing/2014/main" id="{4DA6B223-0EAF-4AF5-95C8-93C7D40FC33C}"/>
                </a:ext>
              </a:extLst>
            </p:cNvPr>
            <p:cNvSpPr/>
            <p:nvPr/>
          </p:nvSpPr>
          <p:spPr>
            <a:xfrm>
              <a:off x="6514678" y="2590974"/>
              <a:ext cx="1150537" cy="1235947"/>
            </a:xfrm>
            <a:prstGeom prst="homePlate">
              <a:avLst/>
            </a:prstGeom>
            <a:grpFill/>
            <a:ln w="38100">
              <a:no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b</a:t>
              </a:r>
            </a:p>
          </p:txBody>
        </p:sp>
        <p:sp>
          <p:nvSpPr>
            <p:cNvPr id="13" name="TextBox 12">
              <a:extLst>
                <a:ext uri="{FF2B5EF4-FFF2-40B4-BE49-F238E27FC236}">
                  <a16:creationId xmlns:a16="http://schemas.microsoft.com/office/drawing/2014/main" id="{C850686F-C6D8-4C1F-A585-9ABD634E1A73}"/>
                </a:ext>
              </a:extLst>
            </p:cNvPr>
            <p:cNvSpPr txBox="1"/>
            <p:nvPr/>
          </p:nvSpPr>
          <p:spPr>
            <a:xfrm>
              <a:off x="6053013" y="2595997"/>
              <a:ext cx="461665" cy="1230924"/>
            </a:xfrm>
            <a:prstGeom prst="rect">
              <a:avLst/>
            </a:prstGeom>
            <a:grpFill/>
            <a:ln w="38100">
              <a:noFill/>
            </a:ln>
          </p:spPr>
          <p:txBody>
            <a:bodyPr vert="vert270" wrap="square" rtlCol="0">
              <a:spAutoFit/>
            </a:bodyPr>
            <a:lstStyle/>
            <a:p>
              <a:pPr algn="ctr"/>
              <a:r>
                <a:rPr lang="en-US" spc="600">
                  <a:solidFill>
                    <a:schemeClr val="bg1"/>
                  </a:solidFill>
                </a:rPr>
                <a:t>RULE</a:t>
              </a:r>
            </a:p>
          </p:txBody>
        </p:sp>
      </p:grpSp>
      <p:grpSp>
        <p:nvGrpSpPr>
          <p:cNvPr id="18" name="Group 17">
            <a:extLst>
              <a:ext uri="{FF2B5EF4-FFF2-40B4-BE49-F238E27FC236}">
                <a16:creationId xmlns:a16="http://schemas.microsoft.com/office/drawing/2014/main" id="{F5E4B961-909E-465B-8B0B-F7FA9EF2ECB4}"/>
              </a:ext>
            </a:extLst>
          </p:cNvPr>
          <p:cNvGrpSpPr/>
          <p:nvPr/>
        </p:nvGrpSpPr>
        <p:grpSpPr>
          <a:xfrm>
            <a:off x="245548" y="3832117"/>
            <a:ext cx="5734536" cy="1235950"/>
            <a:chOff x="164682" y="4995333"/>
            <a:chExt cx="5734536" cy="1235950"/>
          </a:xfrm>
          <a:solidFill>
            <a:schemeClr val="accent3"/>
          </a:solidFill>
        </p:grpSpPr>
        <p:sp>
          <p:nvSpPr>
            <p:cNvPr id="5" name="Rectangle 4">
              <a:extLst>
                <a:ext uri="{FF2B5EF4-FFF2-40B4-BE49-F238E27FC236}">
                  <a16:creationId xmlns:a16="http://schemas.microsoft.com/office/drawing/2014/main" id="{85A4D101-F563-405E-B6EA-1DBE7982DAA9}"/>
                </a:ext>
              </a:extLst>
            </p:cNvPr>
            <p:cNvSpPr/>
            <p:nvPr/>
          </p:nvSpPr>
          <p:spPr>
            <a:xfrm>
              <a:off x="1241808" y="4995334"/>
              <a:ext cx="4657410"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Anticipated State Sentence /</a:t>
              </a:r>
            </a:p>
            <a:p>
              <a:pPr algn="ctr"/>
              <a:r>
                <a:rPr lang="en-US" b="1"/>
                <a:t>Relevant Conduct</a:t>
              </a:r>
            </a:p>
          </p:txBody>
        </p:sp>
        <p:sp>
          <p:nvSpPr>
            <p:cNvPr id="11" name="Arrow: Pentagon 10">
              <a:extLst>
                <a:ext uri="{FF2B5EF4-FFF2-40B4-BE49-F238E27FC236}">
                  <a16:creationId xmlns:a16="http://schemas.microsoft.com/office/drawing/2014/main" id="{95A36888-6B5D-4D71-B20D-091C362AE6CC}"/>
                </a:ext>
              </a:extLst>
            </p:cNvPr>
            <p:cNvSpPr/>
            <p:nvPr/>
          </p:nvSpPr>
          <p:spPr>
            <a:xfrm>
              <a:off x="626348" y="4995336"/>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c</a:t>
              </a:r>
            </a:p>
          </p:txBody>
        </p:sp>
        <p:sp>
          <p:nvSpPr>
            <p:cNvPr id="14" name="TextBox 13">
              <a:extLst>
                <a:ext uri="{FF2B5EF4-FFF2-40B4-BE49-F238E27FC236}">
                  <a16:creationId xmlns:a16="http://schemas.microsoft.com/office/drawing/2014/main" id="{04CDF2D9-A074-4072-A734-3E456AED0B67}"/>
                </a:ext>
              </a:extLst>
            </p:cNvPr>
            <p:cNvSpPr txBox="1"/>
            <p:nvPr/>
          </p:nvSpPr>
          <p:spPr>
            <a:xfrm>
              <a:off x="164682" y="4995333"/>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grpSp>
        <p:nvGrpSpPr>
          <p:cNvPr id="19" name="Group 18">
            <a:extLst>
              <a:ext uri="{FF2B5EF4-FFF2-40B4-BE49-F238E27FC236}">
                <a16:creationId xmlns:a16="http://schemas.microsoft.com/office/drawing/2014/main" id="{6A57DA1D-B978-46B3-8453-F3FB31E6336E}"/>
              </a:ext>
            </a:extLst>
          </p:cNvPr>
          <p:cNvGrpSpPr/>
          <p:nvPr/>
        </p:nvGrpSpPr>
        <p:grpSpPr>
          <a:xfrm>
            <a:off x="6096000" y="3832117"/>
            <a:ext cx="5734536" cy="1235949"/>
            <a:chOff x="6053013" y="4995333"/>
            <a:chExt cx="5734536" cy="1235949"/>
          </a:xfrm>
          <a:solidFill>
            <a:schemeClr val="bg1">
              <a:lumMod val="75000"/>
            </a:schemeClr>
          </a:solidFill>
        </p:grpSpPr>
        <p:sp>
          <p:nvSpPr>
            <p:cNvPr id="9" name="Rectangle 8">
              <a:extLst>
                <a:ext uri="{FF2B5EF4-FFF2-40B4-BE49-F238E27FC236}">
                  <a16:creationId xmlns:a16="http://schemas.microsoft.com/office/drawing/2014/main" id="{6E7A5F1C-CB6A-49D2-8A0F-8A5EA6EBD13F}"/>
                </a:ext>
              </a:extLst>
            </p:cNvPr>
            <p:cNvSpPr/>
            <p:nvPr/>
          </p:nvSpPr>
          <p:spPr>
            <a:xfrm>
              <a:off x="7130140" y="4995333"/>
              <a:ext cx="4657409"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Catch-all Provision</a:t>
              </a:r>
            </a:p>
          </p:txBody>
        </p:sp>
        <p:sp>
          <p:nvSpPr>
            <p:cNvPr id="12" name="Arrow: Pentagon 11">
              <a:extLst>
                <a:ext uri="{FF2B5EF4-FFF2-40B4-BE49-F238E27FC236}">
                  <a16:creationId xmlns:a16="http://schemas.microsoft.com/office/drawing/2014/main" id="{4665F9C8-32A9-431B-A109-CEFD345E53F6}"/>
                </a:ext>
              </a:extLst>
            </p:cNvPr>
            <p:cNvSpPr/>
            <p:nvPr/>
          </p:nvSpPr>
          <p:spPr>
            <a:xfrm>
              <a:off x="6514678" y="4995335"/>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d</a:t>
              </a:r>
            </a:p>
          </p:txBody>
        </p:sp>
        <p:sp>
          <p:nvSpPr>
            <p:cNvPr id="15" name="TextBox 14">
              <a:extLst>
                <a:ext uri="{FF2B5EF4-FFF2-40B4-BE49-F238E27FC236}">
                  <a16:creationId xmlns:a16="http://schemas.microsoft.com/office/drawing/2014/main" id="{2CC71AB0-8E2B-4430-8383-B0B931B7538E}"/>
                </a:ext>
              </a:extLst>
            </p:cNvPr>
            <p:cNvSpPr txBox="1"/>
            <p:nvPr/>
          </p:nvSpPr>
          <p:spPr>
            <a:xfrm>
              <a:off x="6053013" y="4995333"/>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spTree>
    <p:extLst>
      <p:ext uri="{BB962C8B-B14F-4D97-AF65-F5344CB8AC3E}">
        <p14:creationId xmlns:p14="http://schemas.microsoft.com/office/powerpoint/2010/main" val="122684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2FE040-6BBA-411E-92DF-35B3AB18A9EE}"/>
              </a:ext>
            </a:extLst>
          </p:cNvPr>
          <p:cNvSpPr>
            <a:spLocks noGrp="1"/>
          </p:cNvSpPr>
          <p:nvPr>
            <p:ph type="title"/>
          </p:nvPr>
        </p:nvSpPr>
        <p:spPr/>
        <p:txBody>
          <a:bodyPr/>
          <a:lstStyle/>
          <a:p>
            <a:r>
              <a:rPr lang="en-US" b="1"/>
              <a:t>Catch-All Provision</a:t>
            </a:r>
          </a:p>
        </p:txBody>
      </p:sp>
      <p:grpSp>
        <p:nvGrpSpPr>
          <p:cNvPr id="16" name="Group 15">
            <a:extLst>
              <a:ext uri="{FF2B5EF4-FFF2-40B4-BE49-F238E27FC236}">
                <a16:creationId xmlns:a16="http://schemas.microsoft.com/office/drawing/2014/main" id="{437A2D28-4500-471A-95D7-7D3DCA60168B}"/>
              </a:ext>
            </a:extLst>
          </p:cNvPr>
          <p:cNvGrpSpPr/>
          <p:nvPr/>
        </p:nvGrpSpPr>
        <p:grpSpPr>
          <a:xfrm>
            <a:off x="245549" y="1973000"/>
            <a:ext cx="5734535" cy="1235947"/>
            <a:chOff x="164683" y="2590974"/>
            <a:chExt cx="5734535" cy="1235947"/>
          </a:xfrm>
          <a:solidFill>
            <a:schemeClr val="bg1">
              <a:lumMod val="75000"/>
            </a:schemeClr>
          </a:solidFill>
        </p:grpSpPr>
        <p:sp>
          <p:nvSpPr>
            <p:cNvPr id="2" name="Rectangle 1">
              <a:extLst>
                <a:ext uri="{FF2B5EF4-FFF2-40B4-BE49-F238E27FC236}">
                  <a16:creationId xmlns:a16="http://schemas.microsoft.com/office/drawing/2014/main" id="{155ADFE9-E961-4A07-B6A8-91FD9A9E1EA7}"/>
                </a:ext>
              </a:extLst>
            </p:cNvPr>
            <p:cNvSpPr/>
            <p:nvPr/>
          </p:nvSpPr>
          <p:spPr>
            <a:xfrm>
              <a:off x="1241808" y="2590974"/>
              <a:ext cx="4657410"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Defendant Committed Offense </a:t>
              </a:r>
            </a:p>
            <a:p>
              <a:pPr algn="ctr"/>
              <a:r>
                <a:rPr lang="en-US" b="1"/>
                <a:t>in Prison</a:t>
              </a:r>
            </a:p>
          </p:txBody>
        </p:sp>
        <p:sp>
          <p:nvSpPr>
            <p:cNvPr id="3" name="Arrow: Pentagon 2">
              <a:extLst>
                <a:ext uri="{FF2B5EF4-FFF2-40B4-BE49-F238E27FC236}">
                  <a16:creationId xmlns:a16="http://schemas.microsoft.com/office/drawing/2014/main" id="{EB7A4833-7A09-433E-B167-FAFC364CBBCE}"/>
                </a:ext>
              </a:extLst>
            </p:cNvPr>
            <p:cNvSpPr/>
            <p:nvPr/>
          </p:nvSpPr>
          <p:spPr>
            <a:xfrm>
              <a:off x="626348" y="2590974"/>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a</a:t>
              </a:r>
            </a:p>
          </p:txBody>
        </p:sp>
        <p:sp>
          <p:nvSpPr>
            <p:cNvPr id="4" name="TextBox 3">
              <a:extLst>
                <a:ext uri="{FF2B5EF4-FFF2-40B4-BE49-F238E27FC236}">
                  <a16:creationId xmlns:a16="http://schemas.microsoft.com/office/drawing/2014/main" id="{E47344A6-485D-4866-AD55-5CC68FF188CE}"/>
                </a:ext>
              </a:extLst>
            </p:cNvPr>
            <p:cNvSpPr txBox="1"/>
            <p:nvPr/>
          </p:nvSpPr>
          <p:spPr>
            <a:xfrm>
              <a:off x="164683" y="2595997"/>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grpSp>
        <p:nvGrpSpPr>
          <p:cNvPr id="17" name="Group 16">
            <a:extLst>
              <a:ext uri="{FF2B5EF4-FFF2-40B4-BE49-F238E27FC236}">
                <a16:creationId xmlns:a16="http://schemas.microsoft.com/office/drawing/2014/main" id="{81AB3DB4-5505-4FBB-AE35-B53984EED947}"/>
              </a:ext>
            </a:extLst>
          </p:cNvPr>
          <p:cNvGrpSpPr/>
          <p:nvPr/>
        </p:nvGrpSpPr>
        <p:grpSpPr>
          <a:xfrm>
            <a:off x="6096000" y="1988725"/>
            <a:ext cx="5734536" cy="1235947"/>
            <a:chOff x="6053013" y="2590974"/>
            <a:chExt cx="5734536" cy="1235947"/>
          </a:xfrm>
          <a:solidFill>
            <a:schemeClr val="bg1">
              <a:lumMod val="75000"/>
            </a:schemeClr>
          </a:solidFill>
        </p:grpSpPr>
        <p:sp>
          <p:nvSpPr>
            <p:cNvPr id="8" name="Rectangle 7">
              <a:extLst>
                <a:ext uri="{FF2B5EF4-FFF2-40B4-BE49-F238E27FC236}">
                  <a16:creationId xmlns:a16="http://schemas.microsoft.com/office/drawing/2014/main" id="{FCD29B78-77C1-4331-899C-4C98AEF2B860}"/>
                </a:ext>
              </a:extLst>
            </p:cNvPr>
            <p:cNvSpPr/>
            <p:nvPr/>
          </p:nvSpPr>
          <p:spPr>
            <a:xfrm>
              <a:off x="7130139" y="2590974"/>
              <a:ext cx="4657410" cy="1235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Undischarged Sentence /</a:t>
              </a:r>
            </a:p>
            <a:p>
              <a:pPr algn="ctr"/>
              <a:r>
                <a:rPr lang="en-US" b="1"/>
                <a:t>Relevant Conduct</a:t>
              </a:r>
            </a:p>
          </p:txBody>
        </p:sp>
        <p:sp>
          <p:nvSpPr>
            <p:cNvPr id="10" name="Arrow: Pentagon 9">
              <a:extLst>
                <a:ext uri="{FF2B5EF4-FFF2-40B4-BE49-F238E27FC236}">
                  <a16:creationId xmlns:a16="http://schemas.microsoft.com/office/drawing/2014/main" id="{4DA6B223-0EAF-4AF5-95C8-93C7D40FC33C}"/>
                </a:ext>
              </a:extLst>
            </p:cNvPr>
            <p:cNvSpPr/>
            <p:nvPr/>
          </p:nvSpPr>
          <p:spPr>
            <a:xfrm>
              <a:off x="6514678" y="2590974"/>
              <a:ext cx="1150537" cy="1235947"/>
            </a:xfrm>
            <a:prstGeom prst="homePlate">
              <a:avLst/>
            </a:prstGeom>
            <a:grpFill/>
            <a:ln w="38100">
              <a:no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b</a:t>
              </a:r>
            </a:p>
          </p:txBody>
        </p:sp>
        <p:sp>
          <p:nvSpPr>
            <p:cNvPr id="13" name="TextBox 12">
              <a:extLst>
                <a:ext uri="{FF2B5EF4-FFF2-40B4-BE49-F238E27FC236}">
                  <a16:creationId xmlns:a16="http://schemas.microsoft.com/office/drawing/2014/main" id="{C850686F-C6D8-4C1F-A585-9ABD634E1A73}"/>
                </a:ext>
              </a:extLst>
            </p:cNvPr>
            <p:cNvSpPr txBox="1"/>
            <p:nvPr/>
          </p:nvSpPr>
          <p:spPr>
            <a:xfrm>
              <a:off x="6053013" y="2595997"/>
              <a:ext cx="461665" cy="1230924"/>
            </a:xfrm>
            <a:prstGeom prst="rect">
              <a:avLst/>
            </a:prstGeom>
            <a:grpFill/>
            <a:ln w="38100">
              <a:noFill/>
            </a:ln>
          </p:spPr>
          <p:txBody>
            <a:bodyPr vert="vert270" wrap="square" rtlCol="0">
              <a:spAutoFit/>
            </a:bodyPr>
            <a:lstStyle/>
            <a:p>
              <a:pPr algn="ctr"/>
              <a:r>
                <a:rPr lang="en-US" spc="600">
                  <a:solidFill>
                    <a:schemeClr val="bg1"/>
                  </a:solidFill>
                </a:rPr>
                <a:t>RULE</a:t>
              </a:r>
            </a:p>
          </p:txBody>
        </p:sp>
      </p:grpSp>
      <p:grpSp>
        <p:nvGrpSpPr>
          <p:cNvPr id="18" name="Group 17">
            <a:extLst>
              <a:ext uri="{FF2B5EF4-FFF2-40B4-BE49-F238E27FC236}">
                <a16:creationId xmlns:a16="http://schemas.microsoft.com/office/drawing/2014/main" id="{F5E4B961-909E-465B-8B0B-F7FA9EF2ECB4}"/>
              </a:ext>
            </a:extLst>
          </p:cNvPr>
          <p:cNvGrpSpPr/>
          <p:nvPr/>
        </p:nvGrpSpPr>
        <p:grpSpPr>
          <a:xfrm>
            <a:off x="245548" y="3832117"/>
            <a:ext cx="5734536" cy="1235950"/>
            <a:chOff x="164682" y="4995333"/>
            <a:chExt cx="5734536" cy="1235950"/>
          </a:xfrm>
          <a:solidFill>
            <a:schemeClr val="bg1">
              <a:lumMod val="75000"/>
            </a:schemeClr>
          </a:solidFill>
        </p:grpSpPr>
        <p:sp>
          <p:nvSpPr>
            <p:cNvPr id="5" name="Rectangle 4">
              <a:extLst>
                <a:ext uri="{FF2B5EF4-FFF2-40B4-BE49-F238E27FC236}">
                  <a16:creationId xmlns:a16="http://schemas.microsoft.com/office/drawing/2014/main" id="{85A4D101-F563-405E-B6EA-1DBE7982DAA9}"/>
                </a:ext>
              </a:extLst>
            </p:cNvPr>
            <p:cNvSpPr/>
            <p:nvPr/>
          </p:nvSpPr>
          <p:spPr>
            <a:xfrm>
              <a:off x="1241808" y="4995334"/>
              <a:ext cx="4657410"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Anticipated State Sentence /</a:t>
              </a:r>
            </a:p>
            <a:p>
              <a:pPr algn="ctr"/>
              <a:r>
                <a:rPr lang="en-US" b="1"/>
                <a:t>Relevant Conduct</a:t>
              </a:r>
            </a:p>
          </p:txBody>
        </p:sp>
        <p:sp>
          <p:nvSpPr>
            <p:cNvPr id="11" name="Arrow: Pentagon 10">
              <a:extLst>
                <a:ext uri="{FF2B5EF4-FFF2-40B4-BE49-F238E27FC236}">
                  <a16:creationId xmlns:a16="http://schemas.microsoft.com/office/drawing/2014/main" id="{95A36888-6B5D-4D71-B20D-091C362AE6CC}"/>
                </a:ext>
              </a:extLst>
            </p:cNvPr>
            <p:cNvSpPr/>
            <p:nvPr/>
          </p:nvSpPr>
          <p:spPr>
            <a:xfrm>
              <a:off x="626348" y="4995336"/>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c</a:t>
              </a:r>
            </a:p>
          </p:txBody>
        </p:sp>
        <p:sp>
          <p:nvSpPr>
            <p:cNvPr id="14" name="TextBox 13">
              <a:extLst>
                <a:ext uri="{FF2B5EF4-FFF2-40B4-BE49-F238E27FC236}">
                  <a16:creationId xmlns:a16="http://schemas.microsoft.com/office/drawing/2014/main" id="{04CDF2D9-A074-4072-A734-3E456AED0B67}"/>
                </a:ext>
              </a:extLst>
            </p:cNvPr>
            <p:cNvSpPr txBox="1"/>
            <p:nvPr/>
          </p:nvSpPr>
          <p:spPr>
            <a:xfrm>
              <a:off x="164682" y="4995333"/>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grpSp>
        <p:nvGrpSpPr>
          <p:cNvPr id="19" name="Group 18">
            <a:extLst>
              <a:ext uri="{FF2B5EF4-FFF2-40B4-BE49-F238E27FC236}">
                <a16:creationId xmlns:a16="http://schemas.microsoft.com/office/drawing/2014/main" id="{6A57DA1D-B978-46B3-8453-F3FB31E6336E}"/>
              </a:ext>
            </a:extLst>
          </p:cNvPr>
          <p:cNvGrpSpPr/>
          <p:nvPr/>
        </p:nvGrpSpPr>
        <p:grpSpPr>
          <a:xfrm>
            <a:off x="6096000" y="3832117"/>
            <a:ext cx="5734536" cy="1235949"/>
            <a:chOff x="6053013" y="4995333"/>
            <a:chExt cx="5734536" cy="1235949"/>
          </a:xfrm>
          <a:solidFill>
            <a:schemeClr val="accent1"/>
          </a:solidFill>
        </p:grpSpPr>
        <p:sp>
          <p:nvSpPr>
            <p:cNvPr id="9" name="Rectangle 8">
              <a:extLst>
                <a:ext uri="{FF2B5EF4-FFF2-40B4-BE49-F238E27FC236}">
                  <a16:creationId xmlns:a16="http://schemas.microsoft.com/office/drawing/2014/main" id="{6E7A5F1C-CB6A-49D2-8A0F-8A5EA6EBD13F}"/>
                </a:ext>
              </a:extLst>
            </p:cNvPr>
            <p:cNvSpPr/>
            <p:nvPr/>
          </p:nvSpPr>
          <p:spPr>
            <a:xfrm>
              <a:off x="7130140" y="4995333"/>
              <a:ext cx="4657409" cy="1235947"/>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Catch-all Provision</a:t>
              </a:r>
            </a:p>
          </p:txBody>
        </p:sp>
        <p:sp>
          <p:nvSpPr>
            <p:cNvPr id="12" name="Arrow: Pentagon 11">
              <a:extLst>
                <a:ext uri="{FF2B5EF4-FFF2-40B4-BE49-F238E27FC236}">
                  <a16:creationId xmlns:a16="http://schemas.microsoft.com/office/drawing/2014/main" id="{4665F9C8-32A9-431B-A109-CEFD345E53F6}"/>
                </a:ext>
              </a:extLst>
            </p:cNvPr>
            <p:cNvSpPr/>
            <p:nvPr/>
          </p:nvSpPr>
          <p:spPr>
            <a:xfrm>
              <a:off x="6514678" y="4995335"/>
              <a:ext cx="1150537" cy="1235947"/>
            </a:xfrm>
            <a:prstGeom prst="homePlate">
              <a:avLst/>
            </a:prstGeom>
            <a:grpFill/>
            <a:ln w="38100">
              <a:solidFill>
                <a:schemeClr val="bg1">
                  <a:lumMod val="75000"/>
                </a:schemeClr>
              </a:solidFill>
            </a:ln>
            <a:effectLst>
              <a:outerShdw blurRad="279400" dist="1143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d</a:t>
              </a:r>
            </a:p>
          </p:txBody>
        </p:sp>
        <p:sp>
          <p:nvSpPr>
            <p:cNvPr id="15" name="TextBox 14">
              <a:extLst>
                <a:ext uri="{FF2B5EF4-FFF2-40B4-BE49-F238E27FC236}">
                  <a16:creationId xmlns:a16="http://schemas.microsoft.com/office/drawing/2014/main" id="{2CC71AB0-8E2B-4430-8383-B0B931B7538E}"/>
                </a:ext>
              </a:extLst>
            </p:cNvPr>
            <p:cNvSpPr txBox="1"/>
            <p:nvPr/>
          </p:nvSpPr>
          <p:spPr>
            <a:xfrm>
              <a:off x="6053013" y="4995333"/>
              <a:ext cx="461665" cy="1230924"/>
            </a:xfrm>
            <a:prstGeom prst="rect">
              <a:avLst/>
            </a:prstGeom>
            <a:grpFill/>
            <a:ln w="38100">
              <a:solidFill>
                <a:schemeClr val="bg1">
                  <a:lumMod val="75000"/>
                </a:schemeClr>
              </a:solidFill>
            </a:ln>
          </p:spPr>
          <p:txBody>
            <a:bodyPr vert="vert270" wrap="square" rtlCol="0">
              <a:spAutoFit/>
            </a:bodyPr>
            <a:lstStyle/>
            <a:p>
              <a:pPr algn="ctr"/>
              <a:r>
                <a:rPr lang="en-US" spc="600">
                  <a:solidFill>
                    <a:schemeClr val="bg1"/>
                  </a:solidFill>
                </a:rPr>
                <a:t>RULE</a:t>
              </a:r>
            </a:p>
          </p:txBody>
        </p:sp>
      </p:grpSp>
    </p:spTree>
    <p:extLst>
      <p:ext uri="{BB962C8B-B14F-4D97-AF65-F5344CB8AC3E}">
        <p14:creationId xmlns:p14="http://schemas.microsoft.com/office/powerpoint/2010/main" val="108921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3CAB-46FC-44C3-B97E-ACE5A7CA06EF}"/>
              </a:ext>
            </a:extLst>
          </p:cNvPr>
          <p:cNvSpPr>
            <a:spLocks noGrp="1"/>
          </p:cNvSpPr>
          <p:nvPr>
            <p:ph type="title"/>
          </p:nvPr>
        </p:nvSpPr>
        <p:spPr>
          <a:xfrm>
            <a:off x="1246621" y="2766218"/>
            <a:ext cx="9698758" cy="1325563"/>
          </a:xfrm>
        </p:spPr>
        <p:txBody>
          <a:bodyPr>
            <a:normAutofit/>
          </a:bodyPr>
          <a:lstStyle/>
          <a:p>
            <a:r>
              <a:rPr lang="en-US" sz="6000" b="1">
                <a:solidFill>
                  <a:schemeClr val="tx1">
                    <a:lumMod val="75000"/>
                    <a:lumOff val="25000"/>
                  </a:schemeClr>
                </a:solidFill>
              </a:rPr>
              <a:t>Departures and Variances</a:t>
            </a:r>
          </a:p>
        </p:txBody>
      </p:sp>
    </p:spTree>
    <p:extLst>
      <p:ext uri="{BB962C8B-B14F-4D97-AF65-F5344CB8AC3E}">
        <p14:creationId xmlns:p14="http://schemas.microsoft.com/office/powerpoint/2010/main" val="318209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1" y="264861"/>
            <a:ext cx="12166012" cy="1059443"/>
          </a:xfrm>
        </p:spPr>
        <p:txBody>
          <a:bodyPr/>
          <a:lstStyle/>
          <a:p>
            <a:pPr algn="ctr" eaLnBrk="1" hangingPunct="1"/>
            <a:r>
              <a:rPr lang="en-US" altLang="en-US" sz="4000" b="1">
                <a:solidFill>
                  <a:schemeClr val="tx1">
                    <a:lumMod val="75000"/>
                    <a:lumOff val="25000"/>
                  </a:schemeClr>
                </a:solidFill>
                <a:latin typeface="+mn-lt"/>
              </a:rPr>
              <a:t>3-Step Approach to Federal Sentencing</a:t>
            </a:r>
            <a:endParaRPr lang="en-US" altLang="en-US" sz="4000" b="1" i="1">
              <a:solidFill>
                <a:schemeClr val="tx1">
                  <a:lumMod val="75000"/>
                  <a:lumOff val="25000"/>
                </a:schemeClr>
              </a:solidFill>
              <a:latin typeface="+mn-lt"/>
            </a:endParaRPr>
          </a:p>
        </p:txBody>
      </p:sp>
      <p:grpSp>
        <p:nvGrpSpPr>
          <p:cNvPr id="11" name="Group 10">
            <a:extLst>
              <a:ext uri="{FF2B5EF4-FFF2-40B4-BE49-F238E27FC236}">
                <a16:creationId xmlns:a16="http://schemas.microsoft.com/office/drawing/2014/main" id="{756EF73C-D6AC-476E-A0AF-C7A8F1E34191}"/>
              </a:ext>
            </a:extLst>
          </p:cNvPr>
          <p:cNvGrpSpPr/>
          <p:nvPr/>
        </p:nvGrpSpPr>
        <p:grpSpPr>
          <a:xfrm>
            <a:off x="3052867" y="1454767"/>
            <a:ext cx="2063864" cy="2669927"/>
            <a:chOff x="3052867" y="1454767"/>
            <a:chExt cx="2063864" cy="2669927"/>
          </a:xfrm>
        </p:grpSpPr>
        <p:sp>
          <p:nvSpPr>
            <p:cNvPr id="3" name="Arrow: Bent-Up 2">
              <a:extLst>
                <a:ext uri="{FF2B5EF4-FFF2-40B4-BE49-F238E27FC236}">
                  <a16:creationId xmlns:a16="http://schemas.microsoft.com/office/drawing/2014/main" id="{35E862D2-940D-48F3-9773-18BF9797488D}"/>
                </a:ext>
              </a:extLst>
            </p:cNvPr>
            <p:cNvSpPr/>
            <p:nvPr/>
          </p:nvSpPr>
          <p:spPr>
            <a:xfrm rot="5400000">
              <a:off x="3377683" y="2813814"/>
              <a:ext cx="1226001" cy="1395759"/>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4" name="Freeform: Shape 3">
              <a:extLst>
                <a:ext uri="{FF2B5EF4-FFF2-40B4-BE49-F238E27FC236}">
                  <a16:creationId xmlns:a16="http://schemas.microsoft.com/office/drawing/2014/main" id="{5ACBDCE4-6C83-458D-890C-D005F3DFF91F}"/>
                </a:ext>
              </a:extLst>
            </p:cNvPr>
            <p:cNvSpPr/>
            <p:nvPr/>
          </p:nvSpPr>
          <p:spPr>
            <a:xfrm>
              <a:off x="3052867" y="1454767"/>
              <a:ext cx="2063864" cy="1444638"/>
            </a:xfrm>
            <a:custGeom>
              <a:avLst/>
              <a:gdLst>
                <a:gd name="connsiteX0" fmla="*/ 0 w 2063864"/>
                <a:gd name="connsiteY0" fmla="*/ 240821 h 1444638"/>
                <a:gd name="connsiteX1" fmla="*/ 240821 w 2063864"/>
                <a:gd name="connsiteY1" fmla="*/ 0 h 1444638"/>
                <a:gd name="connsiteX2" fmla="*/ 1823043 w 2063864"/>
                <a:gd name="connsiteY2" fmla="*/ 0 h 1444638"/>
                <a:gd name="connsiteX3" fmla="*/ 2063864 w 2063864"/>
                <a:gd name="connsiteY3" fmla="*/ 240821 h 1444638"/>
                <a:gd name="connsiteX4" fmla="*/ 2063864 w 2063864"/>
                <a:gd name="connsiteY4" fmla="*/ 1203817 h 1444638"/>
                <a:gd name="connsiteX5" fmla="*/ 1823043 w 2063864"/>
                <a:gd name="connsiteY5" fmla="*/ 1444638 h 1444638"/>
                <a:gd name="connsiteX6" fmla="*/ 240821 w 2063864"/>
                <a:gd name="connsiteY6" fmla="*/ 1444638 h 1444638"/>
                <a:gd name="connsiteX7" fmla="*/ 0 w 2063864"/>
                <a:gd name="connsiteY7" fmla="*/ 1203817 h 1444638"/>
                <a:gd name="connsiteX8" fmla="*/ 0 w 2063864"/>
                <a:gd name="connsiteY8" fmla="*/ 240821 h 14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864" h="1444638">
                  <a:moveTo>
                    <a:pt x="0" y="240821"/>
                  </a:moveTo>
                  <a:cubicBezTo>
                    <a:pt x="0" y="107819"/>
                    <a:pt x="107819" y="0"/>
                    <a:pt x="240821" y="0"/>
                  </a:cubicBezTo>
                  <a:lnTo>
                    <a:pt x="1823043" y="0"/>
                  </a:lnTo>
                  <a:cubicBezTo>
                    <a:pt x="1956045" y="0"/>
                    <a:pt x="2063864" y="107819"/>
                    <a:pt x="2063864" y="240821"/>
                  </a:cubicBezTo>
                  <a:lnTo>
                    <a:pt x="2063864" y="1203817"/>
                  </a:lnTo>
                  <a:cubicBezTo>
                    <a:pt x="2063864" y="1336819"/>
                    <a:pt x="1956045" y="1444638"/>
                    <a:pt x="1823043" y="1444638"/>
                  </a:cubicBezTo>
                  <a:lnTo>
                    <a:pt x="240821" y="1444638"/>
                  </a:lnTo>
                  <a:cubicBezTo>
                    <a:pt x="107819" y="1444638"/>
                    <a:pt x="0" y="1336819"/>
                    <a:pt x="0" y="1203817"/>
                  </a:cubicBezTo>
                  <a:lnTo>
                    <a:pt x="0" y="24082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1024" tIns="181024" rIns="181024" bIns="181024" numCol="1" spcCol="1270" anchor="ctr" anchorCtr="0">
              <a:noAutofit/>
            </a:bodyPr>
            <a:lstStyle/>
            <a:p>
              <a:pPr marL="0" lvl="0" indent="0" algn="ctr" defTabSz="1289050">
                <a:lnSpc>
                  <a:spcPct val="90000"/>
                </a:lnSpc>
                <a:spcBef>
                  <a:spcPct val="0"/>
                </a:spcBef>
                <a:spcAft>
                  <a:spcPct val="35000"/>
                </a:spcAft>
                <a:buNone/>
              </a:pPr>
              <a:r>
                <a:rPr lang="en-US" sz="2900" kern="1200"/>
                <a:t>Guidelines</a:t>
              </a:r>
            </a:p>
          </p:txBody>
        </p:sp>
      </p:grpSp>
      <p:sp>
        <p:nvSpPr>
          <p:cNvPr id="6" name="Rectangle 5">
            <a:extLst>
              <a:ext uri="{FF2B5EF4-FFF2-40B4-BE49-F238E27FC236}">
                <a16:creationId xmlns:a16="http://schemas.microsoft.com/office/drawing/2014/main" id="{058D8F65-13E4-47D8-B7AE-0BBBF2E0D33A}"/>
              </a:ext>
            </a:extLst>
          </p:cNvPr>
          <p:cNvSpPr/>
          <p:nvPr/>
        </p:nvSpPr>
        <p:spPr>
          <a:xfrm>
            <a:off x="5116731" y="1592546"/>
            <a:ext cx="1501058" cy="1167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2" name="Group 11">
            <a:extLst>
              <a:ext uri="{FF2B5EF4-FFF2-40B4-BE49-F238E27FC236}">
                <a16:creationId xmlns:a16="http://schemas.microsoft.com/office/drawing/2014/main" id="{09515556-9954-47B3-B050-9C90B67468C1}"/>
              </a:ext>
            </a:extLst>
          </p:cNvPr>
          <p:cNvGrpSpPr/>
          <p:nvPr/>
        </p:nvGrpSpPr>
        <p:grpSpPr>
          <a:xfrm>
            <a:off x="4764030" y="3077572"/>
            <a:ext cx="2063864" cy="2669927"/>
            <a:chOff x="4764030" y="3077572"/>
            <a:chExt cx="2063864" cy="2669927"/>
          </a:xfrm>
        </p:grpSpPr>
        <p:sp>
          <p:nvSpPr>
            <p:cNvPr id="7" name="Arrow: Bent-Up 6">
              <a:extLst>
                <a:ext uri="{FF2B5EF4-FFF2-40B4-BE49-F238E27FC236}">
                  <a16:creationId xmlns:a16="http://schemas.microsoft.com/office/drawing/2014/main" id="{86C80A02-ACB8-4076-AEC4-451797949A6C}"/>
                </a:ext>
              </a:extLst>
            </p:cNvPr>
            <p:cNvSpPr/>
            <p:nvPr/>
          </p:nvSpPr>
          <p:spPr>
            <a:xfrm rot="5400000">
              <a:off x="5088846" y="4436619"/>
              <a:ext cx="1226001" cy="1395759"/>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98FA972F-4211-43E8-9A7F-71A6003BCDA9}"/>
                </a:ext>
              </a:extLst>
            </p:cNvPr>
            <p:cNvSpPr/>
            <p:nvPr/>
          </p:nvSpPr>
          <p:spPr>
            <a:xfrm>
              <a:off x="4764030" y="3077572"/>
              <a:ext cx="2063864" cy="1444638"/>
            </a:xfrm>
            <a:custGeom>
              <a:avLst/>
              <a:gdLst>
                <a:gd name="connsiteX0" fmla="*/ 0 w 2063864"/>
                <a:gd name="connsiteY0" fmla="*/ 240821 h 1444638"/>
                <a:gd name="connsiteX1" fmla="*/ 240821 w 2063864"/>
                <a:gd name="connsiteY1" fmla="*/ 0 h 1444638"/>
                <a:gd name="connsiteX2" fmla="*/ 1823043 w 2063864"/>
                <a:gd name="connsiteY2" fmla="*/ 0 h 1444638"/>
                <a:gd name="connsiteX3" fmla="*/ 2063864 w 2063864"/>
                <a:gd name="connsiteY3" fmla="*/ 240821 h 1444638"/>
                <a:gd name="connsiteX4" fmla="*/ 2063864 w 2063864"/>
                <a:gd name="connsiteY4" fmla="*/ 1203817 h 1444638"/>
                <a:gd name="connsiteX5" fmla="*/ 1823043 w 2063864"/>
                <a:gd name="connsiteY5" fmla="*/ 1444638 h 1444638"/>
                <a:gd name="connsiteX6" fmla="*/ 240821 w 2063864"/>
                <a:gd name="connsiteY6" fmla="*/ 1444638 h 1444638"/>
                <a:gd name="connsiteX7" fmla="*/ 0 w 2063864"/>
                <a:gd name="connsiteY7" fmla="*/ 1203817 h 1444638"/>
                <a:gd name="connsiteX8" fmla="*/ 0 w 2063864"/>
                <a:gd name="connsiteY8" fmla="*/ 240821 h 14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864" h="1444638">
                  <a:moveTo>
                    <a:pt x="0" y="240821"/>
                  </a:moveTo>
                  <a:cubicBezTo>
                    <a:pt x="0" y="107819"/>
                    <a:pt x="107819" y="0"/>
                    <a:pt x="240821" y="0"/>
                  </a:cubicBezTo>
                  <a:lnTo>
                    <a:pt x="1823043" y="0"/>
                  </a:lnTo>
                  <a:cubicBezTo>
                    <a:pt x="1956045" y="0"/>
                    <a:pt x="2063864" y="107819"/>
                    <a:pt x="2063864" y="240821"/>
                  </a:cubicBezTo>
                  <a:lnTo>
                    <a:pt x="2063864" y="1203817"/>
                  </a:lnTo>
                  <a:cubicBezTo>
                    <a:pt x="2063864" y="1336819"/>
                    <a:pt x="1956045" y="1444638"/>
                    <a:pt x="1823043" y="1444638"/>
                  </a:cubicBezTo>
                  <a:lnTo>
                    <a:pt x="240821" y="1444638"/>
                  </a:lnTo>
                  <a:cubicBezTo>
                    <a:pt x="107819" y="1444638"/>
                    <a:pt x="0" y="1336819"/>
                    <a:pt x="0" y="1203817"/>
                  </a:cubicBezTo>
                  <a:lnTo>
                    <a:pt x="0" y="24082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1024" tIns="181024" rIns="181024" bIns="181024" numCol="1" spcCol="1270" anchor="ctr" anchorCtr="0">
              <a:noAutofit/>
            </a:bodyPr>
            <a:lstStyle/>
            <a:p>
              <a:pPr marL="0" lvl="0" indent="0" algn="ctr" defTabSz="1289050">
                <a:lnSpc>
                  <a:spcPct val="90000"/>
                </a:lnSpc>
                <a:spcBef>
                  <a:spcPct val="0"/>
                </a:spcBef>
                <a:spcAft>
                  <a:spcPct val="35000"/>
                </a:spcAft>
                <a:buNone/>
              </a:pPr>
              <a:r>
                <a:rPr lang="en-US" sz="2900" kern="1200"/>
                <a:t>Departures</a:t>
              </a:r>
            </a:p>
          </p:txBody>
        </p:sp>
      </p:grpSp>
      <p:sp>
        <p:nvSpPr>
          <p:cNvPr id="9" name="Rectangle 8">
            <a:extLst>
              <a:ext uri="{FF2B5EF4-FFF2-40B4-BE49-F238E27FC236}">
                <a16:creationId xmlns:a16="http://schemas.microsoft.com/office/drawing/2014/main" id="{8818E187-7528-4DEF-9643-094A548BBB0C}"/>
              </a:ext>
            </a:extLst>
          </p:cNvPr>
          <p:cNvSpPr/>
          <p:nvPr/>
        </p:nvSpPr>
        <p:spPr>
          <a:xfrm>
            <a:off x="6827894" y="3215352"/>
            <a:ext cx="1501058" cy="1167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371B353C-5157-4491-AA7A-CBEAA9F42FB3}"/>
              </a:ext>
            </a:extLst>
          </p:cNvPr>
          <p:cNvSpPr/>
          <p:nvPr/>
        </p:nvSpPr>
        <p:spPr>
          <a:xfrm>
            <a:off x="6475193" y="4700378"/>
            <a:ext cx="2063864" cy="1444638"/>
          </a:xfrm>
          <a:custGeom>
            <a:avLst/>
            <a:gdLst>
              <a:gd name="connsiteX0" fmla="*/ 0 w 2063864"/>
              <a:gd name="connsiteY0" fmla="*/ 240821 h 1444638"/>
              <a:gd name="connsiteX1" fmla="*/ 240821 w 2063864"/>
              <a:gd name="connsiteY1" fmla="*/ 0 h 1444638"/>
              <a:gd name="connsiteX2" fmla="*/ 1823043 w 2063864"/>
              <a:gd name="connsiteY2" fmla="*/ 0 h 1444638"/>
              <a:gd name="connsiteX3" fmla="*/ 2063864 w 2063864"/>
              <a:gd name="connsiteY3" fmla="*/ 240821 h 1444638"/>
              <a:gd name="connsiteX4" fmla="*/ 2063864 w 2063864"/>
              <a:gd name="connsiteY4" fmla="*/ 1203817 h 1444638"/>
              <a:gd name="connsiteX5" fmla="*/ 1823043 w 2063864"/>
              <a:gd name="connsiteY5" fmla="*/ 1444638 h 1444638"/>
              <a:gd name="connsiteX6" fmla="*/ 240821 w 2063864"/>
              <a:gd name="connsiteY6" fmla="*/ 1444638 h 1444638"/>
              <a:gd name="connsiteX7" fmla="*/ 0 w 2063864"/>
              <a:gd name="connsiteY7" fmla="*/ 1203817 h 1444638"/>
              <a:gd name="connsiteX8" fmla="*/ 0 w 2063864"/>
              <a:gd name="connsiteY8" fmla="*/ 240821 h 14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864" h="1444638">
                <a:moveTo>
                  <a:pt x="0" y="240821"/>
                </a:moveTo>
                <a:cubicBezTo>
                  <a:pt x="0" y="107819"/>
                  <a:pt x="107819" y="0"/>
                  <a:pt x="240821" y="0"/>
                </a:cubicBezTo>
                <a:lnTo>
                  <a:pt x="1823043" y="0"/>
                </a:lnTo>
                <a:cubicBezTo>
                  <a:pt x="1956045" y="0"/>
                  <a:pt x="2063864" y="107819"/>
                  <a:pt x="2063864" y="240821"/>
                </a:cubicBezTo>
                <a:lnTo>
                  <a:pt x="2063864" y="1203817"/>
                </a:lnTo>
                <a:cubicBezTo>
                  <a:pt x="2063864" y="1336819"/>
                  <a:pt x="1956045" y="1444638"/>
                  <a:pt x="1823043" y="1444638"/>
                </a:cubicBezTo>
                <a:lnTo>
                  <a:pt x="240821" y="1444638"/>
                </a:lnTo>
                <a:cubicBezTo>
                  <a:pt x="107819" y="1444638"/>
                  <a:pt x="0" y="1336819"/>
                  <a:pt x="0" y="1203817"/>
                </a:cubicBezTo>
                <a:lnTo>
                  <a:pt x="0" y="24082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1024" tIns="181024" rIns="181024" bIns="181024" numCol="1" spcCol="1270" anchor="ctr" anchorCtr="0">
            <a:noAutofit/>
          </a:bodyPr>
          <a:lstStyle/>
          <a:p>
            <a:pPr marL="0" lvl="0" indent="0" algn="ctr" defTabSz="1289050">
              <a:lnSpc>
                <a:spcPct val="90000"/>
              </a:lnSpc>
              <a:spcBef>
                <a:spcPct val="0"/>
              </a:spcBef>
              <a:spcAft>
                <a:spcPct val="35000"/>
              </a:spcAft>
              <a:buNone/>
            </a:pPr>
            <a:r>
              <a:rPr lang="en-US" sz="2900" kern="1200"/>
              <a:t>Variances</a:t>
            </a:r>
          </a:p>
        </p:txBody>
      </p:sp>
    </p:spTree>
    <p:extLst>
      <p:ext uri="{BB962C8B-B14F-4D97-AF65-F5344CB8AC3E}">
        <p14:creationId xmlns:p14="http://schemas.microsoft.com/office/powerpoint/2010/main" val="51262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724-98BE-4F3B-AB03-12FD78D1E600}"/>
              </a:ext>
            </a:extLst>
          </p:cNvPr>
          <p:cNvSpPr>
            <a:spLocks noGrp="1"/>
          </p:cNvSpPr>
          <p:nvPr>
            <p:ph type="title"/>
          </p:nvPr>
        </p:nvSpPr>
        <p:spPr/>
        <p:txBody>
          <a:bodyPr/>
          <a:lstStyle/>
          <a:p>
            <a:r>
              <a:rPr lang="en-US" b="1">
                <a:solidFill>
                  <a:schemeClr val="tx1">
                    <a:lumMod val="75000"/>
                    <a:lumOff val="25000"/>
                  </a:schemeClr>
                </a:solidFill>
              </a:rPr>
              <a:t>Learning Objectives</a:t>
            </a:r>
          </a:p>
        </p:txBody>
      </p:sp>
      <p:sp>
        <p:nvSpPr>
          <p:cNvPr id="5" name="Text Placeholder 2">
            <a:extLst>
              <a:ext uri="{FF2B5EF4-FFF2-40B4-BE49-F238E27FC236}">
                <a16:creationId xmlns:a16="http://schemas.microsoft.com/office/drawing/2014/main" id="{60C9F11F-65C5-40AC-983B-A47A4BA22C71}"/>
              </a:ext>
            </a:extLst>
          </p:cNvPr>
          <p:cNvSpPr txBox="1">
            <a:spLocks/>
          </p:cNvSpPr>
          <p:nvPr/>
        </p:nvSpPr>
        <p:spPr>
          <a:xfrm>
            <a:off x="963829" y="1918832"/>
            <a:ext cx="10515600" cy="457404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3200">
                <a:solidFill>
                  <a:schemeClr val="tx1">
                    <a:lumMod val="75000"/>
                    <a:lumOff val="25000"/>
                  </a:schemeClr>
                </a:solidFill>
              </a:rPr>
              <a:t>Your active engagement in this section will empower you to:</a:t>
            </a:r>
            <a:endParaRPr lang="en-US" sz="3200">
              <a:solidFill>
                <a:schemeClr val="tx1">
                  <a:lumMod val="75000"/>
                  <a:lumOff val="25000"/>
                </a:schemeClr>
              </a:solidFill>
              <a:cs typeface="Calibri"/>
            </a:endParaRPr>
          </a:p>
          <a:p>
            <a:pPr marL="574675" indent="0">
              <a:spcAft>
                <a:spcPts val="1000"/>
              </a:spcAft>
              <a:buNone/>
            </a:pPr>
            <a:r>
              <a:rPr lang="en-US" sz="3200" b="1">
                <a:solidFill>
                  <a:schemeClr val="tx1">
                    <a:lumMod val="75000"/>
                    <a:lumOff val="25000"/>
                  </a:schemeClr>
                </a:solidFill>
                <a:cs typeface="Calibri"/>
              </a:rPr>
              <a:t>Apply</a:t>
            </a:r>
            <a:r>
              <a:rPr lang="en-US" sz="3200">
                <a:solidFill>
                  <a:schemeClr val="tx1">
                    <a:lumMod val="75000"/>
                    <a:lumOff val="25000"/>
                  </a:schemeClr>
                </a:solidFill>
                <a:cs typeface="Calibri"/>
              </a:rPr>
              <a:t> the rules for undischarged, anticipated, and discharged sentences; </a:t>
            </a:r>
          </a:p>
          <a:p>
            <a:pPr marL="574675" indent="0">
              <a:spcAft>
                <a:spcPts val="1000"/>
              </a:spcAft>
              <a:buFont typeface="Arial" panose="020B0604020202020204" pitchFamily="34" charset="0"/>
              <a:buNone/>
            </a:pPr>
            <a:r>
              <a:rPr lang="en-US" sz="3200" b="1">
                <a:solidFill>
                  <a:schemeClr val="tx1">
                    <a:lumMod val="75000"/>
                    <a:lumOff val="25000"/>
                  </a:schemeClr>
                </a:solidFill>
                <a:cs typeface="Calibri"/>
              </a:rPr>
              <a:t>Describe</a:t>
            </a:r>
            <a:r>
              <a:rPr lang="en-US" sz="3200">
                <a:solidFill>
                  <a:schemeClr val="tx1">
                    <a:lumMod val="75000"/>
                    <a:lumOff val="25000"/>
                  </a:schemeClr>
                </a:solidFill>
                <a:cs typeface="Calibri"/>
              </a:rPr>
              <a:t> the three-step sentencing process; and</a:t>
            </a:r>
            <a:endParaRPr lang="en-US" sz="3200">
              <a:solidFill>
                <a:schemeClr val="tx1">
                  <a:lumMod val="75000"/>
                  <a:lumOff val="25000"/>
                </a:schemeClr>
              </a:solidFill>
              <a:ea typeface="+mn-lt"/>
              <a:cs typeface="+mn-lt"/>
            </a:endParaRPr>
          </a:p>
          <a:p>
            <a:pPr marL="574675" indent="0">
              <a:spcAft>
                <a:spcPts val="1000"/>
              </a:spcAft>
              <a:buFont typeface="Arial" panose="020B0604020202020204" pitchFamily="34" charset="0"/>
              <a:buNone/>
            </a:pPr>
            <a:r>
              <a:rPr lang="en-US" sz="3200" b="1">
                <a:solidFill>
                  <a:schemeClr val="tx1">
                    <a:lumMod val="75000"/>
                    <a:lumOff val="25000"/>
                  </a:schemeClr>
                </a:solidFill>
                <a:cs typeface="Calibri"/>
              </a:rPr>
              <a:t>Evaluate </a:t>
            </a:r>
            <a:r>
              <a:rPr lang="en-US" sz="3200">
                <a:solidFill>
                  <a:schemeClr val="tx1">
                    <a:lumMod val="75000"/>
                    <a:lumOff val="25000"/>
                  </a:schemeClr>
                </a:solidFill>
                <a:cs typeface="Calibri"/>
              </a:rPr>
              <a:t>the applicability of departures and variances.</a:t>
            </a:r>
          </a:p>
        </p:txBody>
      </p:sp>
    </p:spTree>
    <p:extLst>
      <p:ext uri="{BB962C8B-B14F-4D97-AF65-F5344CB8AC3E}">
        <p14:creationId xmlns:p14="http://schemas.microsoft.com/office/powerpoint/2010/main" val="22848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F126-48C1-4E39-B1EA-1B34969717B2}"/>
              </a:ext>
            </a:extLst>
          </p:cNvPr>
          <p:cNvSpPr>
            <a:spLocks noGrp="1"/>
          </p:cNvSpPr>
          <p:nvPr>
            <p:ph type="title"/>
          </p:nvPr>
        </p:nvSpPr>
        <p:spPr/>
        <p:txBody>
          <a:bodyPr/>
          <a:lstStyle/>
          <a:p>
            <a:r>
              <a:rPr lang="en-US">
                <a:solidFill>
                  <a:schemeClr val="accent4"/>
                </a:solidFill>
                <a:latin typeface="+mj-lt"/>
              </a:rPr>
              <a:t>Statement of Reasons</a:t>
            </a:r>
          </a:p>
        </p:txBody>
      </p:sp>
      <p:pic>
        <p:nvPicPr>
          <p:cNvPr id="4" name="Picture 4" descr="SOR form 2.png">
            <a:extLst>
              <a:ext uri="{FF2B5EF4-FFF2-40B4-BE49-F238E27FC236}">
                <a16:creationId xmlns:a16="http://schemas.microsoft.com/office/drawing/2014/main" id="{C7D17DF3-F299-47F0-902A-D5A40D785364}"/>
              </a:ext>
            </a:extLst>
          </p:cNvPr>
          <p:cNvPicPr>
            <a:picLocks noChangeAspect="1"/>
          </p:cNvPicPr>
          <p:nvPr/>
        </p:nvPicPr>
        <p:blipFill>
          <a:blip r:embed="rId2"/>
          <a:stretch>
            <a:fillRect/>
          </a:stretch>
        </p:blipFill>
        <p:spPr>
          <a:xfrm>
            <a:off x="1406428" y="1489400"/>
            <a:ext cx="3866147" cy="5007181"/>
          </a:xfrm>
          <a:prstGeom prst="rect">
            <a:avLst/>
          </a:prstGeom>
          <a:ln w="28575">
            <a:solidFill>
              <a:schemeClr val="tx1">
                <a:lumMod val="75000"/>
                <a:lumOff val="25000"/>
              </a:schemeClr>
            </a:solidFill>
          </a:ln>
        </p:spPr>
      </p:pic>
      <p:pic>
        <p:nvPicPr>
          <p:cNvPr id="5" name="Picture 5" descr="SOR form 3.png">
            <a:extLst>
              <a:ext uri="{FF2B5EF4-FFF2-40B4-BE49-F238E27FC236}">
                <a16:creationId xmlns:a16="http://schemas.microsoft.com/office/drawing/2014/main" id="{A6D9B8CE-D02D-4C73-AFCA-A02D1EEAC83E}"/>
              </a:ext>
            </a:extLst>
          </p:cNvPr>
          <p:cNvPicPr>
            <a:picLocks noChangeAspect="1"/>
          </p:cNvPicPr>
          <p:nvPr/>
        </p:nvPicPr>
        <p:blipFill>
          <a:blip r:embed="rId3"/>
          <a:stretch>
            <a:fillRect/>
          </a:stretch>
        </p:blipFill>
        <p:spPr>
          <a:xfrm>
            <a:off x="7023769" y="1493568"/>
            <a:ext cx="3852778" cy="5020550"/>
          </a:xfrm>
          <a:prstGeom prst="rect">
            <a:avLst/>
          </a:prstGeom>
          <a:ln w="28575">
            <a:solidFill>
              <a:schemeClr val="tx1">
                <a:lumMod val="75000"/>
                <a:lumOff val="25000"/>
              </a:schemeClr>
            </a:solidFill>
          </a:ln>
        </p:spPr>
      </p:pic>
    </p:spTree>
    <p:extLst>
      <p:ext uri="{BB962C8B-B14F-4D97-AF65-F5344CB8AC3E}">
        <p14:creationId xmlns:p14="http://schemas.microsoft.com/office/powerpoint/2010/main" val="350792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1F9C-C0DF-4528-A6F3-5D944B93C589}"/>
              </a:ext>
            </a:extLst>
          </p:cNvPr>
          <p:cNvSpPr>
            <a:spLocks noGrp="1"/>
          </p:cNvSpPr>
          <p:nvPr>
            <p:ph type="title"/>
          </p:nvPr>
        </p:nvSpPr>
        <p:spPr/>
        <p:txBody>
          <a:bodyPr>
            <a:normAutofit/>
          </a:bodyPr>
          <a:lstStyle/>
          <a:p>
            <a:r>
              <a:rPr lang="en-US" b="1">
                <a:solidFill>
                  <a:schemeClr val="tx1">
                    <a:lumMod val="75000"/>
                    <a:lumOff val="25000"/>
                  </a:schemeClr>
                </a:solidFill>
              </a:rPr>
              <a:t>Departures</a:t>
            </a:r>
            <a:br>
              <a:rPr lang="en-US" sz="3600" b="1">
                <a:solidFill>
                  <a:schemeClr val="tx1">
                    <a:lumMod val="75000"/>
                    <a:lumOff val="25000"/>
                  </a:schemeClr>
                </a:solidFill>
              </a:rPr>
            </a:br>
            <a:r>
              <a:rPr lang="en-US" sz="3600">
                <a:solidFill>
                  <a:schemeClr val="accent1"/>
                </a:solidFill>
                <a:latin typeface="Calibri" panose="020F0502020204030204" pitchFamily="34" charset="0"/>
                <a:cs typeface="Calibri" panose="020F0502020204030204" pitchFamily="34" charset="0"/>
              </a:rPr>
              <a:t>§1B1.1, App. Note 1(F) (p. 18)</a:t>
            </a:r>
            <a:endParaRPr lang="en-US" sz="3600" b="1">
              <a:solidFill>
                <a:schemeClr val="accent1"/>
              </a:solidFill>
            </a:endParaRPr>
          </a:p>
        </p:txBody>
      </p:sp>
      <p:sp>
        <p:nvSpPr>
          <p:cNvPr id="3" name="Text Placeholder 2">
            <a:extLst>
              <a:ext uri="{FF2B5EF4-FFF2-40B4-BE49-F238E27FC236}">
                <a16:creationId xmlns:a16="http://schemas.microsoft.com/office/drawing/2014/main" id="{19D270EE-BF23-47EB-8480-65C70A674348}"/>
              </a:ext>
            </a:extLst>
          </p:cNvPr>
          <p:cNvSpPr>
            <a:spLocks noGrp="1"/>
          </p:cNvSpPr>
          <p:nvPr>
            <p:ph type="body" sz="quarter" idx="10"/>
          </p:nvPr>
        </p:nvSpPr>
        <p:spPr>
          <a:xfrm>
            <a:off x="6315959" y="2496733"/>
            <a:ext cx="5302575" cy="1076026"/>
          </a:xfrm>
        </p:spPr>
        <p:txBody>
          <a:bodyPr>
            <a:noAutofit/>
          </a:bodyPr>
          <a:lstStyle/>
          <a:p>
            <a:r>
              <a:rPr lang="en-US">
                <a:uFill>
                  <a:solidFill>
                    <a:srgbClr val="000000"/>
                  </a:solidFill>
                </a:uFill>
                <a:latin typeface="Calibri" panose="020F0502020204030204" pitchFamily="34" charset="0"/>
                <a:cs typeface="Calibri" panose="020F0502020204030204" pitchFamily="34" charset="0"/>
              </a:rPr>
              <a:t>A sentence </a:t>
            </a:r>
            <a:r>
              <a:rPr lang="en-US" b="1">
                <a:solidFill>
                  <a:schemeClr val="tx2"/>
                </a:solidFill>
                <a:uFill>
                  <a:solidFill>
                    <a:srgbClr val="000000"/>
                  </a:solidFill>
                </a:uFill>
                <a:latin typeface="Calibri" panose="020F0502020204030204" pitchFamily="34" charset="0"/>
                <a:cs typeface="Calibri" panose="020F0502020204030204" pitchFamily="34" charset="0"/>
              </a:rPr>
              <a:t>outside of, or different from,</a:t>
            </a:r>
            <a:r>
              <a:rPr lang="en-US">
                <a:uFill>
                  <a:solidFill>
                    <a:srgbClr val="000000"/>
                  </a:solidFill>
                </a:uFill>
                <a:latin typeface="Calibri" panose="020F0502020204030204" pitchFamily="34" charset="0"/>
                <a:cs typeface="Calibri" panose="020F0502020204030204" pitchFamily="34" charset="0"/>
              </a:rPr>
              <a:t> the Guidelines range; or</a:t>
            </a:r>
          </a:p>
        </p:txBody>
      </p:sp>
      <p:sp>
        <p:nvSpPr>
          <p:cNvPr id="5" name="TextBox 4">
            <a:extLst>
              <a:ext uri="{FF2B5EF4-FFF2-40B4-BE49-F238E27FC236}">
                <a16:creationId xmlns:a16="http://schemas.microsoft.com/office/drawing/2014/main" id="{CD38C09A-E5B8-4E96-9EEB-ACB8890F7259}"/>
              </a:ext>
            </a:extLst>
          </p:cNvPr>
          <p:cNvSpPr txBox="1"/>
          <p:nvPr/>
        </p:nvSpPr>
        <p:spPr>
          <a:xfrm>
            <a:off x="6315958" y="4503358"/>
            <a:ext cx="5302575" cy="1384995"/>
          </a:xfrm>
          <a:prstGeom prst="rect">
            <a:avLst/>
          </a:prstGeom>
          <a:noFill/>
        </p:spPr>
        <p:txBody>
          <a:bodyPr wrap="square">
            <a:spAutoFit/>
          </a:bodyPr>
          <a:lstStyle/>
          <a:p>
            <a:r>
              <a:rPr lang="en-US" sz="2800">
                <a:solidFill>
                  <a:schemeClr val="tx1">
                    <a:lumMod val="75000"/>
                    <a:lumOff val="25000"/>
                  </a:schemeClr>
                </a:solidFill>
                <a:uFill>
                  <a:solidFill>
                    <a:srgbClr val="000000"/>
                  </a:solidFill>
                </a:uFill>
                <a:latin typeface="Calibri" panose="020F0502020204030204" pitchFamily="34" charset="0"/>
                <a:cs typeface="Calibri" panose="020F0502020204030204" pitchFamily="34" charset="0"/>
              </a:rPr>
              <a:t>An </a:t>
            </a:r>
            <a:r>
              <a:rPr lang="en-US" sz="2800" b="1">
                <a:solidFill>
                  <a:schemeClr val="accent1"/>
                </a:solidFill>
                <a:uFill>
                  <a:solidFill>
                    <a:srgbClr val="000000"/>
                  </a:solidFill>
                </a:uFill>
                <a:latin typeface="Calibri" panose="020F0502020204030204" pitchFamily="34" charset="0"/>
                <a:cs typeface="Calibri" panose="020F0502020204030204" pitchFamily="34" charset="0"/>
              </a:rPr>
              <a:t>assignment of a different criminal history category</a:t>
            </a:r>
            <a:r>
              <a:rPr lang="en-US" sz="2800">
                <a:solidFill>
                  <a:schemeClr val="tx1">
                    <a:lumMod val="75000"/>
                    <a:lumOff val="25000"/>
                  </a:schemeClr>
                </a:solidFill>
                <a:uFill>
                  <a:solidFill>
                    <a:srgbClr val="000000"/>
                  </a:solidFill>
                </a:uFill>
                <a:latin typeface="Calibri" panose="020F0502020204030204" pitchFamily="34" charset="0"/>
                <a:cs typeface="Calibri" panose="020F0502020204030204" pitchFamily="34" charset="0"/>
              </a:rPr>
              <a:t> under §4A1.3. </a:t>
            </a:r>
          </a:p>
        </p:txBody>
      </p:sp>
      <p:grpSp>
        <p:nvGrpSpPr>
          <p:cNvPr id="25" name="Group 24">
            <a:extLst>
              <a:ext uri="{FF2B5EF4-FFF2-40B4-BE49-F238E27FC236}">
                <a16:creationId xmlns:a16="http://schemas.microsoft.com/office/drawing/2014/main" id="{31386598-E793-4A60-BE46-C428367B4CEA}"/>
              </a:ext>
            </a:extLst>
          </p:cNvPr>
          <p:cNvGrpSpPr/>
          <p:nvPr/>
        </p:nvGrpSpPr>
        <p:grpSpPr>
          <a:xfrm>
            <a:off x="426557" y="2145411"/>
            <a:ext cx="5082742" cy="1578126"/>
            <a:chOff x="426557" y="2145411"/>
            <a:chExt cx="5082742" cy="1578126"/>
          </a:xfrm>
        </p:grpSpPr>
        <p:sp>
          <p:nvSpPr>
            <p:cNvPr id="14" name="Right Bracket 13">
              <a:extLst>
                <a:ext uri="{FF2B5EF4-FFF2-40B4-BE49-F238E27FC236}">
                  <a16:creationId xmlns:a16="http://schemas.microsoft.com/office/drawing/2014/main" id="{3CF1AEAC-2DF9-4622-840B-0305D4AF95F2}"/>
                </a:ext>
              </a:extLst>
            </p:cNvPr>
            <p:cNvSpPr/>
            <p:nvPr/>
          </p:nvSpPr>
          <p:spPr>
            <a:xfrm rot="16200000">
              <a:off x="2858297" y="1877589"/>
              <a:ext cx="233378" cy="2084980"/>
            </a:xfrm>
            <a:prstGeom prst="rightBracket">
              <a:avLst>
                <a:gd name="adj" fmla="val 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45434D6-F8C9-4F2F-B9D6-835EC9824BB8}"/>
                </a:ext>
              </a:extLst>
            </p:cNvPr>
            <p:cNvSpPr txBox="1"/>
            <p:nvPr/>
          </p:nvSpPr>
          <p:spPr>
            <a:xfrm>
              <a:off x="1570057" y="3033904"/>
              <a:ext cx="724878" cy="369332"/>
            </a:xfrm>
            <a:prstGeom prst="rect">
              <a:avLst/>
            </a:prstGeom>
            <a:noFill/>
          </p:spPr>
          <p:txBody>
            <a:bodyPr wrap="none" rtlCol="0">
              <a:spAutoFit/>
            </a:bodyPr>
            <a:lstStyle/>
            <a:p>
              <a:r>
                <a:rPr lang="en-US">
                  <a:solidFill>
                    <a:schemeClr val="tx1">
                      <a:lumMod val="75000"/>
                      <a:lumOff val="25000"/>
                    </a:schemeClr>
                  </a:solidFill>
                </a:rPr>
                <a:t>15mo</a:t>
              </a:r>
            </a:p>
          </p:txBody>
        </p:sp>
        <p:sp>
          <p:nvSpPr>
            <p:cNvPr id="16" name="TextBox 15">
              <a:extLst>
                <a:ext uri="{FF2B5EF4-FFF2-40B4-BE49-F238E27FC236}">
                  <a16:creationId xmlns:a16="http://schemas.microsoft.com/office/drawing/2014/main" id="{EF43DAF8-532D-47F8-9999-9864D8FA7D24}"/>
                </a:ext>
              </a:extLst>
            </p:cNvPr>
            <p:cNvSpPr txBox="1"/>
            <p:nvPr/>
          </p:nvSpPr>
          <p:spPr>
            <a:xfrm>
              <a:off x="3600686" y="3031040"/>
              <a:ext cx="724878" cy="369332"/>
            </a:xfrm>
            <a:prstGeom prst="rect">
              <a:avLst/>
            </a:prstGeom>
            <a:noFill/>
          </p:spPr>
          <p:txBody>
            <a:bodyPr wrap="none" rtlCol="0">
              <a:spAutoFit/>
            </a:bodyPr>
            <a:lstStyle/>
            <a:p>
              <a:r>
                <a:rPr lang="en-US">
                  <a:solidFill>
                    <a:schemeClr val="tx1">
                      <a:lumMod val="75000"/>
                      <a:lumOff val="25000"/>
                    </a:schemeClr>
                  </a:solidFill>
                </a:rPr>
                <a:t>21mo</a:t>
              </a:r>
            </a:p>
          </p:txBody>
        </p:sp>
        <p:sp>
          <p:nvSpPr>
            <p:cNvPr id="19" name="Arrow: Pentagon 18">
              <a:extLst>
                <a:ext uri="{FF2B5EF4-FFF2-40B4-BE49-F238E27FC236}">
                  <a16:creationId xmlns:a16="http://schemas.microsoft.com/office/drawing/2014/main" id="{7AA67E6D-49BE-4410-9040-F379056BE485}"/>
                </a:ext>
              </a:extLst>
            </p:cNvPr>
            <p:cNvSpPr/>
            <p:nvPr/>
          </p:nvSpPr>
          <p:spPr>
            <a:xfrm rot="5400000">
              <a:off x="658061" y="2567596"/>
              <a:ext cx="720726" cy="118373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ECE46C-E259-4826-A774-ACF4A7664F7E}"/>
                </a:ext>
              </a:extLst>
            </p:cNvPr>
            <p:cNvSpPr txBox="1"/>
            <p:nvPr/>
          </p:nvSpPr>
          <p:spPr>
            <a:xfrm>
              <a:off x="645223" y="2842085"/>
              <a:ext cx="724878" cy="369332"/>
            </a:xfrm>
            <a:prstGeom prst="rect">
              <a:avLst/>
            </a:prstGeom>
            <a:noFill/>
          </p:spPr>
          <p:txBody>
            <a:bodyPr wrap="none" rtlCol="0">
              <a:spAutoFit/>
            </a:bodyPr>
            <a:lstStyle/>
            <a:p>
              <a:r>
                <a:rPr lang="en-US" b="1">
                  <a:solidFill>
                    <a:schemeClr val="bg1"/>
                  </a:solidFill>
                </a:rPr>
                <a:t>12mo</a:t>
              </a:r>
            </a:p>
          </p:txBody>
        </p:sp>
        <p:sp>
          <p:nvSpPr>
            <p:cNvPr id="20" name="Arrow: Pentagon 19">
              <a:extLst>
                <a:ext uri="{FF2B5EF4-FFF2-40B4-BE49-F238E27FC236}">
                  <a16:creationId xmlns:a16="http://schemas.microsoft.com/office/drawing/2014/main" id="{295FDE58-9334-4870-A27B-77AF9B57EF53}"/>
                </a:ext>
              </a:extLst>
            </p:cNvPr>
            <p:cNvSpPr/>
            <p:nvPr/>
          </p:nvSpPr>
          <p:spPr>
            <a:xfrm rot="16200000">
              <a:off x="4588261" y="2110002"/>
              <a:ext cx="658341" cy="11837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43741A-DD96-4AC0-8CEE-77332E1D9C24}"/>
                </a:ext>
              </a:extLst>
            </p:cNvPr>
            <p:cNvSpPr txBox="1"/>
            <p:nvPr/>
          </p:nvSpPr>
          <p:spPr>
            <a:xfrm>
              <a:off x="4552587" y="2607076"/>
              <a:ext cx="729687" cy="369332"/>
            </a:xfrm>
            <a:prstGeom prst="rect">
              <a:avLst/>
            </a:prstGeom>
            <a:noFill/>
          </p:spPr>
          <p:txBody>
            <a:bodyPr wrap="none" rtlCol="0">
              <a:spAutoFit/>
            </a:bodyPr>
            <a:lstStyle/>
            <a:p>
              <a:r>
                <a:rPr lang="en-US" b="1">
                  <a:solidFill>
                    <a:schemeClr val="bg1"/>
                  </a:solidFill>
                </a:rPr>
                <a:t>24mo</a:t>
              </a:r>
            </a:p>
          </p:txBody>
        </p:sp>
        <p:sp>
          <p:nvSpPr>
            <p:cNvPr id="22" name="TextBox 21">
              <a:extLst>
                <a:ext uri="{FF2B5EF4-FFF2-40B4-BE49-F238E27FC236}">
                  <a16:creationId xmlns:a16="http://schemas.microsoft.com/office/drawing/2014/main" id="{337C640E-4794-4CCB-8F71-BAF2E503DA27}"/>
                </a:ext>
              </a:extLst>
            </p:cNvPr>
            <p:cNvSpPr txBox="1"/>
            <p:nvPr/>
          </p:nvSpPr>
          <p:spPr>
            <a:xfrm>
              <a:off x="426557" y="2145411"/>
              <a:ext cx="1240970" cy="646331"/>
            </a:xfrm>
            <a:prstGeom prst="rect">
              <a:avLst/>
            </a:prstGeom>
            <a:noFill/>
          </p:spPr>
          <p:txBody>
            <a:bodyPr wrap="square" rtlCol="0">
              <a:spAutoFit/>
            </a:bodyPr>
            <a:lstStyle/>
            <a:p>
              <a:pPr algn="ctr"/>
              <a:r>
                <a:rPr lang="en-US">
                  <a:solidFill>
                    <a:schemeClr val="tx1">
                      <a:lumMod val="75000"/>
                      <a:lumOff val="25000"/>
                    </a:schemeClr>
                  </a:solidFill>
                </a:rPr>
                <a:t>Downward Departure</a:t>
              </a:r>
            </a:p>
          </p:txBody>
        </p:sp>
        <p:sp>
          <p:nvSpPr>
            <p:cNvPr id="23" name="TextBox 22">
              <a:extLst>
                <a:ext uri="{FF2B5EF4-FFF2-40B4-BE49-F238E27FC236}">
                  <a16:creationId xmlns:a16="http://schemas.microsoft.com/office/drawing/2014/main" id="{AA233E77-5B92-4C86-87AE-43EAAF1E0540}"/>
                </a:ext>
              </a:extLst>
            </p:cNvPr>
            <p:cNvSpPr txBox="1"/>
            <p:nvPr/>
          </p:nvSpPr>
          <p:spPr>
            <a:xfrm>
              <a:off x="4340927" y="3077206"/>
              <a:ext cx="1146661" cy="646331"/>
            </a:xfrm>
            <a:prstGeom prst="rect">
              <a:avLst/>
            </a:prstGeom>
            <a:noFill/>
          </p:spPr>
          <p:txBody>
            <a:bodyPr wrap="none" rtlCol="0">
              <a:spAutoFit/>
            </a:bodyPr>
            <a:lstStyle/>
            <a:p>
              <a:pPr algn="ctr"/>
              <a:r>
                <a:rPr lang="en-US">
                  <a:solidFill>
                    <a:schemeClr val="tx1">
                      <a:lumMod val="75000"/>
                      <a:lumOff val="25000"/>
                    </a:schemeClr>
                  </a:solidFill>
                </a:rPr>
                <a:t>Upward </a:t>
              </a:r>
            </a:p>
            <a:p>
              <a:pPr algn="ctr"/>
              <a:r>
                <a:rPr lang="en-US">
                  <a:solidFill>
                    <a:schemeClr val="tx1">
                      <a:lumMod val="75000"/>
                      <a:lumOff val="25000"/>
                    </a:schemeClr>
                  </a:solidFill>
                </a:rPr>
                <a:t>Departure</a:t>
              </a:r>
            </a:p>
          </p:txBody>
        </p:sp>
        <p:sp>
          <p:nvSpPr>
            <p:cNvPr id="24" name="TextBox 23">
              <a:extLst>
                <a:ext uri="{FF2B5EF4-FFF2-40B4-BE49-F238E27FC236}">
                  <a16:creationId xmlns:a16="http://schemas.microsoft.com/office/drawing/2014/main" id="{380BA5D4-401F-4B1D-B9BC-F04F2BC37D5D}"/>
                </a:ext>
              </a:extLst>
            </p:cNvPr>
            <p:cNvSpPr txBox="1"/>
            <p:nvPr/>
          </p:nvSpPr>
          <p:spPr>
            <a:xfrm>
              <a:off x="2398785" y="2405620"/>
              <a:ext cx="1240970" cy="369332"/>
            </a:xfrm>
            <a:prstGeom prst="rect">
              <a:avLst/>
            </a:prstGeom>
            <a:noFill/>
          </p:spPr>
          <p:txBody>
            <a:bodyPr wrap="square" rtlCol="0">
              <a:spAutoFit/>
            </a:bodyPr>
            <a:lstStyle/>
            <a:p>
              <a:pPr algn="ctr"/>
              <a:r>
                <a:rPr lang="en-US">
                  <a:solidFill>
                    <a:schemeClr val="tx1">
                      <a:lumMod val="75000"/>
                      <a:lumOff val="25000"/>
                    </a:schemeClr>
                  </a:solidFill>
                </a:rPr>
                <a:t>GL Range</a:t>
              </a:r>
            </a:p>
          </p:txBody>
        </p:sp>
      </p:grpSp>
      <p:grpSp>
        <p:nvGrpSpPr>
          <p:cNvPr id="37" name="Group 36">
            <a:extLst>
              <a:ext uri="{FF2B5EF4-FFF2-40B4-BE49-F238E27FC236}">
                <a16:creationId xmlns:a16="http://schemas.microsoft.com/office/drawing/2014/main" id="{3684E9FB-3790-42D8-BDE0-0F2D903CEE12}"/>
              </a:ext>
            </a:extLst>
          </p:cNvPr>
          <p:cNvGrpSpPr/>
          <p:nvPr/>
        </p:nvGrpSpPr>
        <p:grpSpPr>
          <a:xfrm>
            <a:off x="2204633" y="3677942"/>
            <a:ext cx="1541952" cy="2730772"/>
            <a:chOff x="2204633" y="3677942"/>
            <a:chExt cx="1541952" cy="2730772"/>
          </a:xfrm>
        </p:grpSpPr>
        <p:grpSp>
          <p:nvGrpSpPr>
            <p:cNvPr id="13" name="Group 12">
              <a:extLst>
                <a:ext uri="{FF2B5EF4-FFF2-40B4-BE49-F238E27FC236}">
                  <a16:creationId xmlns:a16="http://schemas.microsoft.com/office/drawing/2014/main" id="{7ACF76B5-D59C-46F3-8DE7-79E2D853BE35}"/>
                </a:ext>
              </a:extLst>
            </p:cNvPr>
            <p:cNvGrpSpPr/>
            <p:nvPr/>
          </p:nvGrpSpPr>
          <p:grpSpPr>
            <a:xfrm>
              <a:off x="2204633" y="4281586"/>
              <a:ext cx="1541952" cy="1541952"/>
              <a:chOff x="2029005" y="4053516"/>
              <a:chExt cx="2014798" cy="2014798"/>
            </a:xfrm>
            <a:gradFill flip="none" rotWithShape="1">
              <a:gsLst>
                <a:gs pos="0">
                  <a:schemeClr val="accent1"/>
                </a:gs>
                <a:gs pos="100000">
                  <a:schemeClr val="accent1">
                    <a:lumMod val="50000"/>
                  </a:schemeClr>
                </a:gs>
              </a:gsLst>
              <a:path path="circle">
                <a:fillToRect l="50000" t="50000" r="50000" b="50000"/>
              </a:path>
              <a:tileRect/>
            </a:gradFill>
          </p:grpSpPr>
          <p:sp>
            <p:nvSpPr>
              <p:cNvPr id="12" name="Oval 11">
                <a:extLst>
                  <a:ext uri="{FF2B5EF4-FFF2-40B4-BE49-F238E27FC236}">
                    <a16:creationId xmlns:a16="http://schemas.microsoft.com/office/drawing/2014/main" id="{2F00DD51-EF12-4947-B376-8B1B6975C2E1}"/>
                  </a:ext>
                </a:extLst>
              </p:cNvPr>
              <p:cNvSpPr/>
              <p:nvPr/>
            </p:nvSpPr>
            <p:spPr>
              <a:xfrm>
                <a:off x="2029005" y="4053516"/>
                <a:ext cx="2014798" cy="2014798"/>
              </a:xfrm>
              <a:prstGeom prst="ellipse">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FE810C3B-4FA0-47FB-92A3-F593CC6EB254}"/>
                  </a:ext>
                </a:extLst>
              </p:cNvPr>
              <p:cNvSpPr txBox="1"/>
              <p:nvPr/>
            </p:nvSpPr>
            <p:spPr>
              <a:xfrm>
                <a:off x="2481212" y="4558219"/>
                <a:ext cx="1160944" cy="1005393"/>
              </a:xfrm>
              <a:prstGeom prst="rect">
                <a:avLst/>
              </a:prstGeom>
              <a:noFill/>
              <a:ln w="57150">
                <a:noFill/>
              </a:ln>
            </p:spPr>
            <p:txBody>
              <a:bodyPr wrap="square" rtlCol="0">
                <a:spAutoFit/>
              </a:bodyPr>
              <a:lstStyle/>
              <a:p>
                <a:r>
                  <a:rPr lang="en-US" sz="4400" b="1">
                    <a:solidFill>
                      <a:schemeClr val="bg1"/>
                    </a:solidFill>
                    <a:latin typeface="Baskerville Old Face" panose="02020602080505020303" pitchFamily="18" charset="0"/>
                  </a:rPr>
                  <a:t>III</a:t>
                </a:r>
              </a:p>
            </p:txBody>
          </p:sp>
        </p:grpSp>
        <p:sp>
          <p:nvSpPr>
            <p:cNvPr id="35" name="Freeform: Shape 34">
              <a:extLst>
                <a:ext uri="{FF2B5EF4-FFF2-40B4-BE49-F238E27FC236}">
                  <a16:creationId xmlns:a16="http://schemas.microsoft.com/office/drawing/2014/main" id="{57E4D021-694D-4AFC-A9A0-35189C155F3B}"/>
                </a:ext>
              </a:extLst>
            </p:cNvPr>
            <p:cNvSpPr/>
            <p:nvPr/>
          </p:nvSpPr>
          <p:spPr>
            <a:xfrm>
              <a:off x="2550713" y="3677942"/>
              <a:ext cx="856685" cy="600947"/>
            </a:xfrm>
            <a:custGeom>
              <a:avLst/>
              <a:gdLst>
                <a:gd name="connsiteX0" fmla="*/ 425917 w 856685"/>
                <a:gd name="connsiteY0" fmla="*/ 0 h 600947"/>
                <a:gd name="connsiteX1" fmla="*/ 856685 w 856685"/>
                <a:gd name="connsiteY1" fmla="*/ 600947 h 600947"/>
                <a:gd name="connsiteX2" fmla="*/ 853894 w 856685"/>
                <a:gd name="connsiteY2" fmla="*/ 598644 h 600947"/>
                <a:gd name="connsiteX3" fmla="*/ 422834 w 856685"/>
                <a:gd name="connsiteY3" fmla="*/ 466973 h 600947"/>
                <a:gd name="connsiteX4" fmla="*/ 122736 w 856685"/>
                <a:gd name="connsiteY4" fmla="*/ 527560 h 600947"/>
                <a:gd name="connsiteX5" fmla="*/ 0 w 856685"/>
                <a:gd name="connsiteY5" fmla="*/ 594179 h 6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685" h="600947">
                  <a:moveTo>
                    <a:pt x="425917" y="0"/>
                  </a:moveTo>
                  <a:lnTo>
                    <a:pt x="856685" y="600947"/>
                  </a:lnTo>
                  <a:lnTo>
                    <a:pt x="853894" y="598644"/>
                  </a:lnTo>
                  <a:cubicBezTo>
                    <a:pt x="730845" y="515514"/>
                    <a:pt x="582508" y="466973"/>
                    <a:pt x="422834" y="466973"/>
                  </a:cubicBezTo>
                  <a:cubicBezTo>
                    <a:pt x="316385" y="466973"/>
                    <a:pt x="214974" y="488547"/>
                    <a:pt x="122736" y="527560"/>
                  </a:cubicBezTo>
                  <a:lnTo>
                    <a:pt x="0" y="5941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9AF6B324-FCA0-4173-B1D8-2C7B5C0E7521}"/>
                </a:ext>
              </a:extLst>
            </p:cNvPr>
            <p:cNvSpPr/>
            <p:nvPr/>
          </p:nvSpPr>
          <p:spPr>
            <a:xfrm rot="10800000">
              <a:off x="2547266" y="5807767"/>
              <a:ext cx="856685" cy="600947"/>
            </a:xfrm>
            <a:custGeom>
              <a:avLst/>
              <a:gdLst>
                <a:gd name="connsiteX0" fmla="*/ 425917 w 856685"/>
                <a:gd name="connsiteY0" fmla="*/ 0 h 600947"/>
                <a:gd name="connsiteX1" fmla="*/ 856685 w 856685"/>
                <a:gd name="connsiteY1" fmla="*/ 600947 h 600947"/>
                <a:gd name="connsiteX2" fmla="*/ 853894 w 856685"/>
                <a:gd name="connsiteY2" fmla="*/ 598644 h 600947"/>
                <a:gd name="connsiteX3" fmla="*/ 422834 w 856685"/>
                <a:gd name="connsiteY3" fmla="*/ 466973 h 600947"/>
                <a:gd name="connsiteX4" fmla="*/ 122736 w 856685"/>
                <a:gd name="connsiteY4" fmla="*/ 527560 h 600947"/>
                <a:gd name="connsiteX5" fmla="*/ 0 w 856685"/>
                <a:gd name="connsiteY5" fmla="*/ 594179 h 6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685" h="600947">
                  <a:moveTo>
                    <a:pt x="425917" y="0"/>
                  </a:moveTo>
                  <a:lnTo>
                    <a:pt x="856685" y="600947"/>
                  </a:lnTo>
                  <a:lnTo>
                    <a:pt x="853894" y="598644"/>
                  </a:lnTo>
                  <a:cubicBezTo>
                    <a:pt x="730845" y="515514"/>
                    <a:pt x="582508" y="466973"/>
                    <a:pt x="422834" y="466973"/>
                  </a:cubicBezTo>
                  <a:cubicBezTo>
                    <a:pt x="316385" y="466973"/>
                    <a:pt x="214974" y="488547"/>
                    <a:pt x="122736" y="527560"/>
                  </a:cubicBezTo>
                  <a:lnTo>
                    <a:pt x="0" y="5941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5346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93267A94-6133-43F1-8586-C27E2BED6587}"/>
              </a:ext>
            </a:extLst>
          </p:cNvPr>
          <p:cNvSpPr/>
          <p:nvPr>
            <p:custDataLst>
              <p:tags r:id="rId2"/>
            </p:custDataLst>
          </p:nvPr>
        </p:nvSpPr>
        <p:spPr>
          <a:xfrm>
            <a:off x="6032500" y="1714500"/>
            <a:ext cx="6096000" cy="51435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04C4E571-E945-40B1-B196-979014B16ADA}"/>
              </a:ext>
            </a:extLst>
          </p:cNvPr>
          <p:cNvSpPr>
            <a:spLocks noGrp="1"/>
          </p:cNvSpPr>
          <p:nvPr>
            <p:ph type="title"/>
          </p:nvPr>
        </p:nvSpPr>
        <p:spPr/>
        <p:txBody>
          <a:bodyPr/>
          <a:lstStyle/>
          <a:p>
            <a:pPr lvl="0">
              <a:spcBef>
                <a:spcPct val="50000"/>
              </a:spcBef>
              <a:buNone/>
              <a:defRPr/>
            </a:pPr>
            <a:r>
              <a:rPr kumimoji="0" lang="en-US" altLang="en-US" b="1" i="0" strike="noStrike" kern="1200" cap="none" spc="0" normalizeH="0" baseline="0" noProof="0">
                <a:ln>
                  <a:noFill/>
                </a:ln>
                <a:solidFill>
                  <a:schemeClr val="tx1">
                    <a:lumMod val="75000"/>
                    <a:lumOff val="25000"/>
                  </a:schemeClr>
                </a:solidFill>
                <a:effectLst/>
                <a:uLnTx/>
                <a:uFillTx/>
                <a:ea typeface="+mn-ea"/>
                <a:cs typeface="Arial"/>
              </a:rPr>
              <a:t>In FY 2020, what is the most cited basis for a downward departure?</a:t>
            </a:r>
            <a:endParaRPr kumimoji="0" lang="en-US" altLang="en-US" sz="6000" b="1" i="0" strike="noStrike" kern="1200" cap="none" spc="0" normalizeH="0" baseline="0" noProof="0">
              <a:ln>
                <a:noFill/>
              </a:ln>
              <a:solidFill>
                <a:schemeClr val="tx2"/>
              </a:solidFill>
              <a:effectLst/>
              <a:uLnTx/>
              <a:uFillTx/>
              <a:latin typeface="Calibri"/>
              <a:ea typeface="+mn-ea"/>
              <a:cs typeface="+mn-cs"/>
            </a:endParaRPr>
          </a:p>
        </p:txBody>
      </p:sp>
      <p:sp>
        <p:nvSpPr>
          <p:cNvPr id="3" name="TPAnswers" title="Answer Text">
            <a:extLst>
              <a:ext uri="{FF2B5EF4-FFF2-40B4-BE49-F238E27FC236}">
                <a16:creationId xmlns:a16="http://schemas.microsoft.com/office/drawing/2014/main" id="{45E94091-2C13-47BE-8F89-86B3737236BF}"/>
              </a:ext>
            </a:extLst>
          </p:cNvPr>
          <p:cNvSpPr>
            <a:spLocks noGrp="1"/>
          </p:cNvSpPr>
          <p:nvPr>
            <p:ph type="body" idx="1"/>
            <p:custDataLst>
              <p:tags r:id="rId3"/>
            </p:custDataLst>
          </p:nvPr>
        </p:nvSpPr>
        <p:spPr>
          <a:xfrm>
            <a:off x="838200" y="1825625"/>
            <a:ext cx="5257800" cy="4351338"/>
          </a:xfrm>
        </p:spPr>
        <p:txBody>
          <a:bodyPr/>
          <a:lstStyle/>
          <a:p>
            <a:pPr marL="514350" indent="-514350">
              <a:buFont typeface="Arial" panose="020B0604020202020204" pitchFamily="34" charset="0"/>
              <a:buAutoNum type="alphaUcPeriod"/>
            </a:pPr>
            <a:r>
              <a:rPr lang="en-US"/>
              <a:t>Criminal History</a:t>
            </a:r>
          </a:p>
          <a:p>
            <a:pPr marL="514350" indent="-514350">
              <a:buFont typeface="Arial" panose="020B0604020202020204" pitchFamily="34" charset="0"/>
              <a:buAutoNum type="alphaUcPeriod"/>
            </a:pPr>
            <a:r>
              <a:rPr lang="en-US"/>
              <a:t>Substantial Assistance</a:t>
            </a:r>
          </a:p>
          <a:p>
            <a:pPr marL="514350" indent="-514350">
              <a:buFont typeface="Arial" panose="020B0604020202020204" pitchFamily="34" charset="0"/>
              <a:buAutoNum type="alphaUcPeriod"/>
            </a:pPr>
            <a:r>
              <a:rPr lang="en-US"/>
              <a:t>Early Disposition</a:t>
            </a:r>
          </a:p>
          <a:p>
            <a:pPr marL="514350" indent="-514350">
              <a:buFont typeface="Arial" panose="020B0604020202020204" pitchFamily="34" charset="0"/>
              <a:buAutoNum type="alphaUcPeriod"/>
            </a:pPr>
            <a:r>
              <a:rPr lang="en-US"/>
              <a:t>Family Ties</a:t>
            </a:r>
          </a:p>
        </p:txBody>
      </p:sp>
      <p:sp>
        <p:nvSpPr>
          <p:cNvPr id="4" name="TPPolling" title="Polling Shape">
            <a:extLst>
              <a:ext uri="{FF2B5EF4-FFF2-40B4-BE49-F238E27FC236}">
                <a16:creationId xmlns:a16="http://schemas.microsoft.com/office/drawing/2014/main" id="{31BDAF40-DCD5-4F7F-9FE3-E5B9B34B4A9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EBE8EE31-451D-4B9C-BD7D-8D1F008085C2}"/>
              </a:ext>
            </a:extLst>
          </p:cNvPr>
          <p:cNvSpPr/>
          <p:nvPr>
            <p:custDataLst>
              <p:tags r:id="rId4"/>
            </p:custDataLst>
          </p:nvPr>
        </p:nvSpPr>
        <p:spPr>
          <a:xfrm rot="10800000">
            <a:off x="482600" y="2999952"/>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624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E0A010E-FB1D-43DE-9F23-AC1DC65FB581}"/>
              </a:ext>
            </a:extLst>
          </p:cNvPr>
          <p:cNvSpPr>
            <a:spLocks noGrp="1" noChangeArrowheads="1"/>
          </p:cNvSpPr>
          <p:nvPr>
            <p:ph type="title"/>
          </p:nvPr>
        </p:nvSpPr>
        <p:spPr>
          <a:xfrm>
            <a:off x="3153243" y="265206"/>
            <a:ext cx="5911488" cy="1188366"/>
          </a:xfrm>
        </p:spPr>
        <p:txBody>
          <a:bodyPr>
            <a:normAutofit fontScale="90000"/>
          </a:bodyPr>
          <a:lstStyle/>
          <a:p>
            <a:pPr eaLnBrk="1" hangingPunct="1"/>
            <a:r>
              <a:rPr lang="en-US" sz="4000">
                <a:solidFill>
                  <a:schemeClr val="tx1">
                    <a:lumMod val="75000"/>
                    <a:lumOff val="25000"/>
                  </a:schemeClr>
                </a:solidFill>
                <a:latin typeface="+mj-lt"/>
                <a:cs typeface="Times New Roman"/>
              </a:rPr>
              <a:t>Top 10 Reasons for Departure</a:t>
            </a:r>
            <a:br>
              <a:rPr lang="en-US" sz="4000">
                <a:latin typeface="+mj-lt"/>
                <a:cs typeface="Times New Roman" pitchFamily="18" charset="0"/>
              </a:rPr>
            </a:br>
            <a:r>
              <a:rPr lang="en-US" sz="3100">
                <a:solidFill>
                  <a:schemeClr val="accent1"/>
                </a:solidFill>
                <a:latin typeface="+mj-lt"/>
                <a:cs typeface="Times New Roman"/>
              </a:rPr>
              <a:t>Fiscal Year 2021</a:t>
            </a:r>
            <a:endParaRPr lang="en-US" sz="3100" i="1">
              <a:solidFill>
                <a:schemeClr val="accent1"/>
              </a:solidFill>
              <a:latin typeface="+mj-lt"/>
              <a:cs typeface="Times New Roman"/>
            </a:endParaRPr>
          </a:p>
        </p:txBody>
      </p:sp>
      <p:sp>
        <p:nvSpPr>
          <p:cNvPr id="2" name="Arrow: Down 1">
            <a:extLst>
              <a:ext uri="{FF2B5EF4-FFF2-40B4-BE49-F238E27FC236}">
                <a16:creationId xmlns:a16="http://schemas.microsoft.com/office/drawing/2014/main" id="{95A2A0FD-C73A-41EB-86D1-08ED77F32637}"/>
              </a:ext>
            </a:extLst>
          </p:cNvPr>
          <p:cNvSpPr/>
          <p:nvPr/>
        </p:nvSpPr>
        <p:spPr>
          <a:xfrm>
            <a:off x="903613" y="1505526"/>
            <a:ext cx="1844385" cy="5257779"/>
          </a:xfrm>
          <a:prstGeom prst="downArrow">
            <a:avLst>
              <a:gd name="adj1" fmla="val 50000"/>
              <a:gd name="adj2" fmla="val 25679"/>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28575">
            <a:noFill/>
          </a:ln>
        </p:spPr>
        <p:style>
          <a:lnRef idx="2">
            <a:schemeClr val="accent1"/>
          </a:lnRef>
          <a:fillRef idx="1">
            <a:schemeClr val="lt1"/>
          </a:fillRef>
          <a:effectRef idx="0">
            <a:schemeClr val="accent1"/>
          </a:effectRef>
          <a:fontRef idx="minor">
            <a:schemeClr val="dk1"/>
          </a:fontRef>
        </p:style>
        <p:txBody>
          <a:bodyPr vert="vert" rtlCol="0" anchor="ctr"/>
          <a:lstStyle/>
          <a:p>
            <a:pPr algn="ctr"/>
            <a:r>
              <a:rPr lang="en-US" sz="3200" b="1">
                <a:solidFill>
                  <a:schemeClr val="bg1"/>
                </a:solidFill>
                <a:cs typeface="Calibri"/>
              </a:rPr>
              <a:t>Downward Departure</a:t>
            </a:r>
            <a:endParaRPr lang="en-US" sz="3200" b="1">
              <a:solidFill>
                <a:schemeClr val="bg1"/>
              </a:solidFill>
            </a:endParaRPr>
          </a:p>
        </p:txBody>
      </p:sp>
      <p:sp>
        <p:nvSpPr>
          <p:cNvPr id="20" name="TextBox 19">
            <a:extLst>
              <a:ext uri="{FF2B5EF4-FFF2-40B4-BE49-F238E27FC236}">
                <a16:creationId xmlns:a16="http://schemas.microsoft.com/office/drawing/2014/main" id="{8C23275F-5F76-4315-879C-27BC3386DC2F}"/>
              </a:ext>
            </a:extLst>
          </p:cNvPr>
          <p:cNvSpPr txBox="1"/>
          <p:nvPr/>
        </p:nvSpPr>
        <p:spPr>
          <a:xfrm>
            <a:off x="2686937" y="1552633"/>
            <a:ext cx="10060130" cy="4632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Early disposition program</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Substantial assistance with government motion</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The history and characteristics of the defendant</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Criminal history</a:t>
            </a:r>
          </a:p>
          <a:p>
            <a:pPr marL="457200" indent="-457200">
              <a:spcAft>
                <a:spcPts val="1000"/>
              </a:spcAft>
              <a:buClr>
                <a:schemeClr val="bg2">
                  <a:lumMod val="25000"/>
                </a:schemeClr>
              </a:buClr>
              <a:buSzPct val="110000"/>
              <a:buFontTx/>
              <a:buAutoNum type="arabicPeriod"/>
            </a:pPr>
            <a:r>
              <a:rPr lang="en-US" sz="2200">
                <a:solidFill>
                  <a:schemeClr val="tx1">
                    <a:lumMod val="75000"/>
                    <a:lumOff val="25000"/>
                  </a:schemeClr>
                </a:solidFill>
              </a:rPr>
              <a:t>General mitigating circumstances</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Family ties responsibilities</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Reflect seriousness of offense/promotes respect for law just punishment</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Afford adequate deterrence to criminal conduct</a:t>
            </a:r>
          </a:p>
          <a:p>
            <a:pPr marL="457200" indent="-457200">
              <a:spcAft>
                <a:spcPts val="1000"/>
              </a:spcAft>
              <a:buClr>
                <a:schemeClr val="bg2">
                  <a:lumMod val="25000"/>
                </a:schemeClr>
              </a:buClr>
              <a:buSzPct val="110000"/>
              <a:buAutoNum type="arabicPeriod"/>
            </a:pPr>
            <a:r>
              <a:rPr lang="en-US" sz="2200" b="1">
                <a:solidFill>
                  <a:schemeClr val="tx1">
                    <a:lumMod val="75000"/>
                    <a:lumOff val="25000"/>
                  </a:schemeClr>
                </a:solidFill>
              </a:rPr>
              <a:t>COVID-19/pandemic</a:t>
            </a:r>
          </a:p>
          <a:p>
            <a:pPr marL="457200" indent="-457200">
              <a:spcAft>
                <a:spcPts val="1000"/>
              </a:spcAft>
              <a:buClr>
                <a:schemeClr val="bg2">
                  <a:lumMod val="25000"/>
                </a:schemeClr>
              </a:buClr>
              <a:buSzPct val="110000"/>
              <a:buAutoNum type="arabicPeriod"/>
            </a:pPr>
            <a:r>
              <a:rPr lang="en-US" sz="2200">
                <a:solidFill>
                  <a:schemeClr val="tx1">
                    <a:lumMod val="75000"/>
                    <a:lumOff val="25000"/>
                  </a:schemeClr>
                </a:solidFill>
              </a:rPr>
              <a:t>The nature and circumstance of the offense</a:t>
            </a:r>
          </a:p>
        </p:txBody>
      </p:sp>
    </p:spTree>
    <p:custDataLst>
      <p:tags r:id="rId1"/>
    </p:custDataLst>
    <p:extLst>
      <p:ext uri="{BB962C8B-B14F-4D97-AF65-F5344CB8AC3E}">
        <p14:creationId xmlns:p14="http://schemas.microsoft.com/office/powerpoint/2010/main" val="86032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1F9C-C0DF-4528-A6F3-5D944B93C589}"/>
              </a:ext>
            </a:extLst>
          </p:cNvPr>
          <p:cNvSpPr>
            <a:spLocks noGrp="1"/>
          </p:cNvSpPr>
          <p:nvPr>
            <p:ph type="title"/>
          </p:nvPr>
        </p:nvSpPr>
        <p:spPr/>
        <p:txBody>
          <a:bodyPr>
            <a:normAutofit/>
          </a:bodyPr>
          <a:lstStyle/>
          <a:p>
            <a:r>
              <a:rPr lang="en-US" b="1">
                <a:solidFill>
                  <a:schemeClr val="tx1">
                    <a:lumMod val="75000"/>
                    <a:lumOff val="25000"/>
                  </a:schemeClr>
                </a:solidFill>
              </a:rPr>
              <a:t>Variance</a:t>
            </a:r>
            <a:br>
              <a:rPr lang="en-US" sz="3600" b="1">
                <a:solidFill>
                  <a:schemeClr val="tx1">
                    <a:lumMod val="75000"/>
                    <a:lumOff val="25000"/>
                  </a:schemeClr>
                </a:solidFill>
              </a:rPr>
            </a:br>
            <a:r>
              <a:rPr lang="en-US" sz="3600">
                <a:solidFill>
                  <a:schemeClr val="accent1"/>
                </a:solidFill>
                <a:latin typeface="Calibri" panose="020F0502020204030204" pitchFamily="34" charset="0"/>
                <a:cs typeface="Calibri" panose="020F0502020204030204" pitchFamily="34" charset="0"/>
              </a:rPr>
              <a:t>§1B1.1, Background (p. 20)</a:t>
            </a:r>
            <a:endParaRPr lang="en-US" sz="3600" b="1">
              <a:solidFill>
                <a:schemeClr val="accent1"/>
              </a:solidFill>
            </a:endParaRPr>
          </a:p>
        </p:txBody>
      </p:sp>
      <p:sp>
        <p:nvSpPr>
          <p:cNvPr id="6" name="Text Placeholder 5">
            <a:extLst>
              <a:ext uri="{FF2B5EF4-FFF2-40B4-BE49-F238E27FC236}">
                <a16:creationId xmlns:a16="http://schemas.microsoft.com/office/drawing/2014/main" id="{75A150A9-32F3-4A34-882C-128B07373691}"/>
              </a:ext>
            </a:extLst>
          </p:cNvPr>
          <p:cNvSpPr>
            <a:spLocks noGrp="1"/>
          </p:cNvSpPr>
          <p:nvPr>
            <p:ph type="body" sz="quarter" idx="10"/>
          </p:nvPr>
        </p:nvSpPr>
        <p:spPr>
          <a:xfrm>
            <a:off x="1819426" y="1905097"/>
            <a:ext cx="8567263" cy="539405"/>
          </a:xfrm>
        </p:spPr>
        <p:txBody>
          <a:bodyPr/>
          <a:lstStyle/>
          <a:p>
            <a:r>
              <a:rPr lang="en-US"/>
              <a:t>A sentence imposed outside of the guidelines framework.</a:t>
            </a:r>
          </a:p>
        </p:txBody>
      </p:sp>
      <p:grpSp>
        <p:nvGrpSpPr>
          <p:cNvPr id="22" name="Group 21">
            <a:extLst>
              <a:ext uri="{FF2B5EF4-FFF2-40B4-BE49-F238E27FC236}">
                <a16:creationId xmlns:a16="http://schemas.microsoft.com/office/drawing/2014/main" id="{8758BE2C-670C-487E-AF86-4FD260974AF8}"/>
              </a:ext>
            </a:extLst>
          </p:cNvPr>
          <p:cNvGrpSpPr/>
          <p:nvPr/>
        </p:nvGrpSpPr>
        <p:grpSpPr>
          <a:xfrm>
            <a:off x="7453637" y="3656287"/>
            <a:ext cx="1183734" cy="1350839"/>
            <a:chOff x="7453637" y="3656287"/>
            <a:chExt cx="1183734" cy="1350839"/>
          </a:xfrm>
        </p:grpSpPr>
        <p:sp>
          <p:nvSpPr>
            <p:cNvPr id="11" name="Arrow: Pentagon 10">
              <a:extLst>
                <a:ext uri="{FF2B5EF4-FFF2-40B4-BE49-F238E27FC236}">
                  <a16:creationId xmlns:a16="http://schemas.microsoft.com/office/drawing/2014/main" id="{C7DFCFA4-5F08-4C7F-B351-4F0AE540A513}"/>
                </a:ext>
              </a:extLst>
            </p:cNvPr>
            <p:cNvSpPr/>
            <p:nvPr/>
          </p:nvSpPr>
          <p:spPr>
            <a:xfrm rot="16200000">
              <a:off x="7716333" y="3393591"/>
              <a:ext cx="658341" cy="11837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94E3CA-338F-4DE6-AF15-30EE1E9C254F}"/>
                </a:ext>
              </a:extLst>
            </p:cNvPr>
            <p:cNvSpPr txBox="1"/>
            <p:nvPr/>
          </p:nvSpPr>
          <p:spPr>
            <a:xfrm>
              <a:off x="7680659" y="3890665"/>
              <a:ext cx="729687" cy="369332"/>
            </a:xfrm>
            <a:prstGeom prst="rect">
              <a:avLst/>
            </a:prstGeom>
            <a:noFill/>
          </p:spPr>
          <p:txBody>
            <a:bodyPr wrap="none" rtlCol="0">
              <a:spAutoFit/>
            </a:bodyPr>
            <a:lstStyle/>
            <a:p>
              <a:r>
                <a:rPr lang="en-US" b="1">
                  <a:solidFill>
                    <a:schemeClr val="bg1"/>
                  </a:solidFill>
                </a:rPr>
                <a:t>24mo</a:t>
              </a:r>
            </a:p>
          </p:txBody>
        </p:sp>
        <p:sp>
          <p:nvSpPr>
            <p:cNvPr id="14" name="TextBox 13">
              <a:extLst>
                <a:ext uri="{FF2B5EF4-FFF2-40B4-BE49-F238E27FC236}">
                  <a16:creationId xmlns:a16="http://schemas.microsoft.com/office/drawing/2014/main" id="{CE1A2137-9E1F-417F-B308-09BA5587DA66}"/>
                </a:ext>
              </a:extLst>
            </p:cNvPr>
            <p:cNvSpPr txBox="1"/>
            <p:nvPr/>
          </p:nvSpPr>
          <p:spPr>
            <a:xfrm>
              <a:off x="7468999" y="4360795"/>
              <a:ext cx="1146661" cy="646331"/>
            </a:xfrm>
            <a:prstGeom prst="rect">
              <a:avLst/>
            </a:prstGeom>
            <a:noFill/>
          </p:spPr>
          <p:txBody>
            <a:bodyPr wrap="none" rtlCol="0">
              <a:spAutoFit/>
            </a:bodyPr>
            <a:lstStyle/>
            <a:p>
              <a:pPr algn="ctr"/>
              <a:r>
                <a:rPr lang="en-US">
                  <a:solidFill>
                    <a:schemeClr val="tx1">
                      <a:lumMod val="75000"/>
                      <a:lumOff val="25000"/>
                    </a:schemeClr>
                  </a:solidFill>
                </a:rPr>
                <a:t>Upward </a:t>
              </a:r>
            </a:p>
            <a:p>
              <a:pPr algn="ctr"/>
              <a:r>
                <a:rPr lang="en-US">
                  <a:solidFill>
                    <a:schemeClr val="tx1">
                      <a:lumMod val="75000"/>
                      <a:lumOff val="25000"/>
                    </a:schemeClr>
                  </a:solidFill>
                </a:rPr>
                <a:t>Departure</a:t>
              </a:r>
            </a:p>
          </p:txBody>
        </p:sp>
      </p:grpSp>
      <p:grpSp>
        <p:nvGrpSpPr>
          <p:cNvPr id="4" name="Group 3">
            <a:extLst>
              <a:ext uri="{FF2B5EF4-FFF2-40B4-BE49-F238E27FC236}">
                <a16:creationId xmlns:a16="http://schemas.microsoft.com/office/drawing/2014/main" id="{16D8BB0B-D328-432F-9CF9-88F601D1CB4F}"/>
              </a:ext>
            </a:extLst>
          </p:cNvPr>
          <p:cNvGrpSpPr/>
          <p:nvPr/>
        </p:nvGrpSpPr>
        <p:grpSpPr>
          <a:xfrm>
            <a:off x="4698129" y="3689209"/>
            <a:ext cx="2755507" cy="997616"/>
            <a:chOff x="4698129" y="3689209"/>
            <a:chExt cx="2755507" cy="997616"/>
          </a:xfrm>
        </p:grpSpPr>
        <p:sp>
          <p:nvSpPr>
            <p:cNvPr id="5" name="Right Bracket 4">
              <a:extLst>
                <a:ext uri="{FF2B5EF4-FFF2-40B4-BE49-F238E27FC236}">
                  <a16:creationId xmlns:a16="http://schemas.microsoft.com/office/drawing/2014/main" id="{48AF7715-B21F-4C06-860E-4E5D16066E15}"/>
                </a:ext>
              </a:extLst>
            </p:cNvPr>
            <p:cNvSpPr/>
            <p:nvPr/>
          </p:nvSpPr>
          <p:spPr>
            <a:xfrm rot="16200000">
              <a:off x="5986369" y="3161178"/>
              <a:ext cx="233378" cy="2084980"/>
            </a:xfrm>
            <a:prstGeom prst="rightBracket">
              <a:avLst>
                <a:gd name="adj" fmla="val 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403C61F-48B8-46B6-B08C-A4CD0030CFA0}"/>
                </a:ext>
              </a:extLst>
            </p:cNvPr>
            <p:cNvSpPr txBox="1"/>
            <p:nvPr/>
          </p:nvSpPr>
          <p:spPr>
            <a:xfrm>
              <a:off x="4698129" y="4317493"/>
              <a:ext cx="724878" cy="369332"/>
            </a:xfrm>
            <a:prstGeom prst="rect">
              <a:avLst/>
            </a:prstGeom>
            <a:noFill/>
          </p:spPr>
          <p:txBody>
            <a:bodyPr wrap="none" rtlCol="0">
              <a:spAutoFit/>
            </a:bodyPr>
            <a:lstStyle/>
            <a:p>
              <a:r>
                <a:rPr lang="en-US">
                  <a:solidFill>
                    <a:schemeClr val="tx1">
                      <a:lumMod val="75000"/>
                      <a:lumOff val="25000"/>
                    </a:schemeClr>
                  </a:solidFill>
                </a:rPr>
                <a:t>15mo</a:t>
              </a:r>
            </a:p>
          </p:txBody>
        </p:sp>
        <p:sp>
          <p:nvSpPr>
            <p:cNvPr id="8" name="TextBox 7">
              <a:extLst>
                <a:ext uri="{FF2B5EF4-FFF2-40B4-BE49-F238E27FC236}">
                  <a16:creationId xmlns:a16="http://schemas.microsoft.com/office/drawing/2014/main" id="{5C399C03-C640-44D2-99BD-E66FA225C01F}"/>
                </a:ext>
              </a:extLst>
            </p:cNvPr>
            <p:cNvSpPr txBox="1"/>
            <p:nvPr/>
          </p:nvSpPr>
          <p:spPr>
            <a:xfrm>
              <a:off x="6728758" y="4314629"/>
              <a:ext cx="724878" cy="369332"/>
            </a:xfrm>
            <a:prstGeom prst="rect">
              <a:avLst/>
            </a:prstGeom>
            <a:noFill/>
          </p:spPr>
          <p:txBody>
            <a:bodyPr wrap="none" rtlCol="0">
              <a:spAutoFit/>
            </a:bodyPr>
            <a:lstStyle/>
            <a:p>
              <a:r>
                <a:rPr lang="en-US">
                  <a:solidFill>
                    <a:schemeClr val="tx1">
                      <a:lumMod val="75000"/>
                      <a:lumOff val="25000"/>
                    </a:schemeClr>
                  </a:solidFill>
                </a:rPr>
                <a:t>21mo</a:t>
              </a:r>
            </a:p>
          </p:txBody>
        </p:sp>
        <p:sp>
          <p:nvSpPr>
            <p:cNvPr id="15" name="TextBox 14">
              <a:extLst>
                <a:ext uri="{FF2B5EF4-FFF2-40B4-BE49-F238E27FC236}">
                  <a16:creationId xmlns:a16="http://schemas.microsoft.com/office/drawing/2014/main" id="{60AD4CFE-DE00-46AB-B0D7-48DD65739655}"/>
                </a:ext>
              </a:extLst>
            </p:cNvPr>
            <p:cNvSpPr txBox="1"/>
            <p:nvPr/>
          </p:nvSpPr>
          <p:spPr>
            <a:xfrm>
              <a:off x="5526857" y="3689209"/>
              <a:ext cx="1240970" cy="369332"/>
            </a:xfrm>
            <a:prstGeom prst="rect">
              <a:avLst/>
            </a:prstGeom>
            <a:noFill/>
          </p:spPr>
          <p:txBody>
            <a:bodyPr wrap="square" rtlCol="0">
              <a:spAutoFit/>
            </a:bodyPr>
            <a:lstStyle/>
            <a:p>
              <a:pPr algn="ctr"/>
              <a:r>
                <a:rPr lang="en-US">
                  <a:solidFill>
                    <a:schemeClr val="tx1">
                      <a:lumMod val="75000"/>
                      <a:lumOff val="25000"/>
                    </a:schemeClr>
                  </a:solidFill>
                </a:rPr>
                <a:t>GL Range</a:t>
              </a:r>
            </a:p>
          </p:txBody>
        </p:sp>
      </p:grpSp>
      <p:grpSp>
        <p:nvGrpSpPr>
          <p:cNvPr id="26" name="Group 25">
            <a:extLst>
              <a:ext uri="{FF2B5EF4-FFF2-40B4-BE49-F238E27FC236}">
                <a16:creationId xmlns:a16="http://schemas.microsoft.com/office/drawing/2014/main" id="{8AF7103F-FD87-4D88-A2A6-6D0DCE640AB0}"/>
              </a:ext>
            </a:extLst>
          </p:cNvPr>
          <p:cNvGrpSpPr/>
          <p:nvPr/>
        </p:nvGrpSpPr>
        <p:grpSpPr>
          <a:xfrm>
            <a:off x="1546211" y="3890665"/>
            <a:ext cx="1240970" cy="1374415"/>
            <a:chOff x="1629215" y="3429000"/>
            <a:chExt cx="1240970" cy="1374415"/>
          </a:xfrm>
        </p:grpSpPr>
        <p:sp>
          <p:nvSpPr>
            <p:cNvPr id="16" name="Arrow: Pentagon 15">
              <a:extLst>
                <a:ext uri="{FF2B5EF4-FFF2-40B4-BE49-F238E27FC236}">
                  <a16:creationId xmlns:a16="http://schemas.microsoft.com/office/drawing/2014/main" id="{C096F656-564E-4EA1-AFD6-0A4039B5E7D4}"/>
                </a:ext>
              </a:extLst>
            </p:cNvPr>
            <p:cNvSpPr/>
            <p:nvPr/>
          </p:nvSpPr>
          <p:spPr>
            <a:xfrm rot="5400000">
              <a:off x="1860719" y="3851185"/>
              <a:ext cx="720726" cy="1183734"/>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05FE57-390B-41EB-9AFB-2EE5962A4914}"/>
                </a:ext>
              </a:extLst>
            </p:cNvPr>
            <p:cNvSpPr txBox="1"/>
            <p:nvPr/>
          </p:nvSpPr>
          <p:spPr>
            <a:xfrm>
              <a:off x="1902430" y="4126888"/>
              <a:ext cx="612668" cy="369332"/>
            </a:xfrm>
            <a:prstGeom prst="rect">
              <a:avLst/>
            </a:prstGeom>
            <a:noFill/>
          </p:spPr>
          <p:txBody>
            <a:bodyPr wrap="none" rtlCol="0">
              <a:spAutoFit/>
            </a:bodyPr>
            <a:lstStyle/>
            <a:p>
              <a:r>
                <a:rPr lang="en-US" b="1">
                  <a:solidFill>
                    <a:schemeClr val="bg1"/>
                  </a:solidFill>
                </a:rPr>
                <a:t>6mo</a:t>
              </a:r>
            </a:p>
          </p:txBody>
        </p:sp>
        <p:sp>
          <p:nvSpPr>
            <p:cNvPr id="20" name="TextBox 19">
              <a:extLst>
                <a:ext uri="{FF2B5EF4-FFF2-40B4-BE49-F238E27FC236}">
                  <a16:creationId xmlns:a16="http://schemas.microsoft.com/office/drawing/2014/main" id="{94959D5F-DBCB-4E8A-AE79-4BDAA4D918D1}"/>
                </a:ext>
              </a:extLst>
            </p:cNvPr>
            <p:cNvSpPr txBox="1"/>
            <p:nvPr/>
          </p:nvSpPr>
          <p:spPr>
            <a:xfrm>
              <a:off x="1629215" y="3429000"/>
              <a:ext cx="1240970" cy="646331"/>
            </a:xfrm>
            <a:prstGeom prst="rect">
              <a:avLst/>
            </a:prstGeom>
            <a:noFill/>
          </p:spPr>
          <p:txBody>
            <a:bodyPr wrap="square" rtlCol="0">
              <a:spAutoFit/>
            </a:bodyPr>
            <a:lstStyle/>
            <a:p>
              <a:pPr algn="ctr"/>
              <a:r>
                <a:rPr lang="en-US">
                  <a:solidFill>
                    <a:schemeClr val="tx1">
                      <a:lumMod val="75000"/>
                      <a:lumOff val="25000"/>
                    </a:schemeClr>
                  </a:solidFill>
                </a:rPr>
                <a:t>Downward Variance</a:t>
              </a:r>
            </a:p>
          </p:txBody>
        </p:sp>
      </p:grpSp>
      <p:grpSp>
        <p:nvGrpSpPr>
          <p:cNvPr id="25" name="Group 24">
            <a:extLst>
              <a:ext uri="{FF2B5EF4-FFF2-40B4-BE49-F238E27FC236}">
                <a16:creationId xmlns:a16="http://schemas.microsoft.com/office/drawing/2014/main" id="{C890FB0C-8EA3-45AE-8AF2-A8EFAD7E8A30}"/>
              </a:ext>
            </a:extLst>
          </p:cNvPr>
          <p:cNvGrpSpPr/>
          <p:nvPr/>
        </p:nvGrpSpPr>
        <p:grpSpPr>
          <a:xfrm>
            <a:off x="9515159" y="3383121"/>
            <a:ext cx="1183734" cy="1350839"/>
            <a:chOff x="9489938" y="3656286"/>
            <a:chExt cx="1183734" cy="1350839"/>
          </a:xfrm>
        </p:grpSpPr>
        <p:sp>
          <p:nvSpPr>
            <p:cNvPr id="18" name="Arrow: Pentagon 17">
              <a:extLst>
                <a:ext uri="{FF2B5EF4-FFF2-40B4-BE49-F238E27FC236}">
                  <a16:creationId xmlns:a16="http://schemas.microsoft.com/office/drawing/2014/main" id="{9EFB503E-916A-4EFD-98E6-830931D97C52}"/>
                </a:ext>
              </a:extLst>
            </p:cNvPr>
            <p:cNvSpPr/>
            <p:nvPr/>
          </p:nvSpPr>
          <p:spPr>
            <a:xfrm rot="16200000">
              <a:off x="9752634" y="3393590"/>
              <a:ext cx="658341" cy="118373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01F8E43-F17C-4372-A355-902FAF8B73A8}"/>
                </a:ext>
              </a:extLst>
            </p:cNvPr>
            <p:cNvSpPr txBox="1"/>
            <p:nvPr/>
          </p:nvSpPr>
          <p:spPr>
            <a:xfrm>
              <a:off x="9708377" y="3873875"/>
              <a:ext cx="729687" cy="369332"/>
            </a:xfrm>
            <a:prstGeom prst="rect">
              <a:avLst/>
            </a:prstGeom>
            <a:noFill/>
          </p:spPr>
          <p:txBody>
            <a:bodyPr wrap="none" rtlCol="0">
              <a:spAutoFit/>
            </a:bodyPr>
            <a:lstStyle/>
            <a:p>
              <a:r>
                <a:rPr lang="en-US" b="1">
                  <a:solidFill>
                    <a:schemeClr val="bg1"/>
                  </a:solidFill>
                </a:rPr>
                <a:t>30mo</a:t>
              </a:r>
            </a:p>
          </p:txBody>
        </p:sp>
        <p:sp>
          <p:nvSpPr>
            <p:cNvPr id="21" name="TextBox 20">
              <a:extLst>
                <a:ext uri="{FF2B5EF4-FFF2-40B4-BE49-F238E27FC236}">
                  <a16:creationId xmlns:a16="http://schemas.microsoft.com/office/drawing/2014/main" id="{5907F1AF-76D2-4B74-8212-E0DF7F69B21E}"/>
                </a:ext>
              </a:extLst>
            </p:cNvPr>
            <p:cNvSpPr txBox="1"/>
            <p:nvPr/>
          </p:nvSpPr>
          <p:spPr>
            <a:xfrm>
              <a:off x="9582341" y="4360794"/>
              <a:ext cx="992579" cy="646331"/>
            </a:xfrm>
            <a:prstGeom prst="rect">
              <a:avLst/>
            </a:prstGeom>
            <a:noFill/>
          </p:spPr>
          <p:txBody>
            <a:bodyPr wrap="none" rtlCol="0">
              <a:spAutoFit/>
            </a:bodyPr>
            <a:lstStyle/>
            <a:p>
              <a:pPr algn="ctr"/>
              <a:r>
                <a:rPr lang="en-US">
                  <a:solidFill>
                    <a:schemeClr val="tx1">
                      <a:lumMod val="75000"/>
                      <a:lumOff val="25000"/>
                    </a:schemeClr>
                  </a:solidFill>
                </a:rPr>
                <a:t>Upward </a:t>
              </a:r>
            </a:p>
            <a:p>
              <a:pPr algn="ctr"/>
              <a:r>
                <a:rPr lang="en-US">
                  <a:solidFill>
                    <a:schemeClr val="tx1">
                      <a:lumMod val="75000"/>
                      <a:lumOff val="25000"/>
                    </a:schemeClr>
                  </a:solidFill>
                </a:rPr>
                <a:t>Variance</a:t>
              </a:r>
            </a:p>
          </p:txBody>
        </p:sp>
      </p:grpSp>
      <p:sp>
        <p:nvSpPr>
          <p:cNvPr id="3" name="Rectangle 2">
            <a:extLst>
              <a:ext uri="{FF2B5EF4-FFF2-40B4-BE49-F238E27FC236}">
                <a16:creationId xmlns:a16="http://schemas.microsoft.com/office/drawing/2014/main" id="{C5C90718-51E8-4411-AEF9-0EFC064D432E}"/>
              </a:ext>
            </a:extLst>
          </p:cNvPr>
          <p:cNvSpPr/>
          <p:nvPr/>
        </p:nvSpPr>
        <p:spPr>
          <a:xfrm>
            <a:off x="3272672" y="3228729"/>
            <a:ext cx="5646656" cy="19702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A98D65C-E813-423D-8525-DFBA64D895CC}"/>
              </a:ext>
            </a:extLst>
          </p:cNvPr>
          <p:cNvSpPr txBox="1"/>
          <p:nvPr/>
        </p:nvSpPr>
        <p:spPr>
          <a:xfrm>
            <a:off x="4930285" y="2857594"/>
            <a:ext cx="2607165" cy="400110"/>
          </a:xfrm>
          <a:prstGeom prst="rect">
            <a:avLst/>
          </a:prstGeom>
          <a:noFill/>
        </p:spPr>
        <p:txBody>
          <a:bodyPr wrap="square">
            <a:spAutoFit/>
          </a:bodyPr>
          <a:lstStyle/>
          <a:p>
            <a:r>
              <a:rPr lang="en-US" sz="2000" b="1">
                <a:solidFill>
                  <a:schemeClr val="accent2"/>
                </a:solidFill>
              </a:rPr>
              <a:t>Guidelines Framework</a:t>
            </a:r>
          </a:p>
        </p:txBody>
      </p:sp>
      <p:grpSp>
        <p:nvGrpSpPr>
          <p:cNvPr id="27" name="Group 26">
            <a:extLst>
              <a:ext uri="{FF2B5EF4-FFF2-40B4-BE49-F238E27FC236}">
                <a16:creationId xmlns:a16="http://schemas.microsoft.com/office/drawing/2014/main" id="{016E2CF7-DFBA-4C4C-9282-870CB4AFF434}"/>
              </a:ext>
            </a:extLst>
          </p:cNvPr>
          <p:cNvGrpSpPr/>
          <p:nvPr/>
        </p:nvGrpSpPr>
        <p:grpSpPr>
          <a:xfrm>
            <a:off x="3554629" y="3429000"/>
            <a:ext cx="1240970" cy="1350267"/>
            <a:chOff x="3554629" y="3429000"/>
            <a:chExt cx="1240970" cy="1350267"/>
          </a:xfrm>
        </p:grpSpPr>
        <p:sp>
          <p:nvSpPr>
            <p:cNvPr id="9" name="Arrow: Pentagon 8">
              <a:extLst>
                <a:ext uri="{FF2B5EF4-FFF2-40B4-BE49-F238E27FC236}">
                  <a16:creationId xmlns:a16="http://schemas.microsoft.com/office/drawing/2014/main" id="{C0AB3EB1-6C88-43A4-9ED3-597933461E7F}"/>
                </a:ext>
              </a:extLst>
            </p:cNvPr>
            <p:cNvSpPr/>
            <p:nvPr/>
          </p:nvSpPr>
          <p:spPr>
            <a:xfrm rot="5400000">
              <a:off x="3787498" y="3827037"/>
              <a:ext cx="720726" cy="118373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C1DFC2-B60B-4D58-83DF-0CA312E680B2}"/>
                </a:ext>
              </a:extLst>
            </p:cNvPr>
            <p:cNvSpPr txBox="1"/>
            <p:nvPr/>
          </p:nvSpPr>
          <p:spPr>
            <a:xfrm>
              <a:off x="3554629" y="3429000"/>
              <a:ext cx="1240970" cy="646331"/>
            </a:xfrm>
            <a:prstGeom prst="rect">
              <a:avLst/>
            </a:prstGeom>
            <a:noFill/>
          </p:spPr>
          <p:txBody>
            <a:bodyPr wrap="square" rtlCol="0">
              <a:spAutoFit/>
            </a:bodyPr>
            <a:lstStyle/>
            <a:p>
              <a:pPr algn="ctr"/>
              <a:r>
                <a:rPr lang="en-US">
                  <a:solidFill>
                    <a:schemeClr val="tx1">
                      <a:lumMod val="75000"/>
                      <a:lumOff val="25000"/>
                    </a:schemeClr>
                  </a:solidFill>
                </a:rPr>
                <a:t>Downward Departure</a:t>
              </a:r>
            </a:p>
          </p:txBody>
        </p:sp>
        <p:sp>
          <p:nvSpPr>
            <p:cNvPr id="10" name="TextBox 9">
              <a:extLst>
                <a:ext uri="{FF2B5EF4-FFF2-40B4-BE49-F238E27FC236}">
                  <a16:creationId xmlns:a16="http://schemas.microsoft.com/office/drawing/2014/main" id="{6AEDC6EC-8807-4084-9F84-9104C2F88D81}"/>
                </a:ext>
              </a:extLst>
            </p:cNvPr>
            <p:cNvSpPr txBox="1"/>
            <p:nvPr/>
          </p:nvSpPr>
          <p:spPr>
            <a:xfrm>
              <a:off x="3773295" y="4125674"/>
              <a:ext cx="724878" cy="369332"/>
            </a:xfrm>
            <a:prstGeom prst="rect">
              <a:avLst/>
            </a:prstGeom>
            <a:noFill/>
          </p:spPr>
          <p:txBody>
            <a:bodyPr wrap="none" rtlCol="0">
              <a:spAutoFit/>
            </a:bodyPr>
            <a:lstStyle/>
            <a:p>
              <a:r>
                <a:rPr lang="en-US" b="1">
                  <a:solidFill>
                    <a:schemeClr val="bg1"/>
                  </a:solidFill>
                </a:rPr>
                <a:t>12mo</a:t>
              </a:r>
            </a:p>
          </p:txBody>
        </p:sp>
      </p:grpSp>
    </p:spTree>
    <p:extLst>
      <p:ext uri="{BB962C8B-B14F-4D97-AF65-F5344CB8AC3E}">
        <p14:creationId xmlns:p14="http://schemas.microsoft.com/office/powerpoint/2010/main" val="8167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E6DEAC8-8C01-4E47-8BD7-6474B6C7A3A9}"/>
              </a:ext>
            </a:extLst>
          </p:cNvPr>
          <p:cNvSpPr txBox="1">
            <a:spLocks noChangeArrowheads="1"/>
          </p:cNvSpPr>
          <p:nvPr/>
        </p:nvSpPr>
        <p:spPr>
          <a:xfrm>
            <a:off x="3" y="556594"/>
            <a:ext cx="12166012" cy="7204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lumMod val="75000"/>
                    <a:lumOff val="25000"/>
                  </a:schemeClr>
                </a:solidFill>
                <a:latin typeface="+mn-lt"/>
                <a:ea typeface="+mj-ea"/>
                <a:cs typeface="+mj-cs"/>
              </a:defRPr>
            </a:lvl1pPr>
          </a:lstStyle>
          <a:p>
            <a:r>
              <a:rPr lang="en-US" altLang="en-US" sz="4000">
                <a:latin typeface="+mj-lt"/>
                <a:cs typeface="Arial" panose="020B0604020202020204" pitchFamily="34" charset="0"/>
              </a:rPr>
              <a:t>18 U.S.C.</a:t>
            </a:r>
            <a:r>
              <a:rPr lang="en-US" altLang="en-US" sz="4000">
                <a:latin typeface="+mj-lt"/>
              </a:rPr>
              <a:t> §</a:t>
            </a:r>
            <a:r>
              <a:rPr lang="en-US" altLang="en-US" sz="4000">
                <a:latin typeface="+mj-lt"/>
                <a:cs typeface="Arial" panose="020B0604020202020204" pitchFamily="34" charset="0"/>
              </a:rPr>
              <a:t> 3553(a) </a:t>
            </a:r>
          </a:p>
        </p:txBody>
      </p:sp>
      <p:sp>
        <p:nvSpPr>
          <p:cNvPr id="5" name="Text Box 3">
            <a:extLst>
              <a:ext uri="{FF2B5EF4-FFF2-40B4-BE49-F238E27FC236}">
                <a16:creationId xmlns:a16="http://schemas.microsoft.com/office/drawing/2014/main" id="{B05C01B1-B2E4-40E7-A73B-803A7F5B8A08}"/>
              </a:ext>
            </a:extLst>
          </p:cNvPr>
          <p:cNvSpPr txBox="1">
            <a:spLocks noChangeArrowheads="1"/>
          </p:cNvSpPr>
          <p:nvPr/>
        </p:nvSpPr>
        <p:spPr bwMode="auto">
          <a:xfrm>
            <a:off x="351276" y="2015319"/>
            <a:ext cx="517207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spAutoFit/>
          </a:bodyPr>
          <a:lstStyle>
            <a:lvl1pPr marL="0" indent="0" algn="ctr" defTabSz="914400" rtl="0" eaLnBrk="0" latinLnBrk="0" hangingPunct="0">
              <a:lnSpc>
                <a:spcPct val="100000"/>
              </a:lnSpc>
              <a:spcBef>
                <a:spcPts val="1000"/>
              </a:spcBef>
              <a:buFont typeface="Arial" panose="020B0604020202020204" pitchFamily="34" charset="0"/>
              <a:buNone/>
              <a:defRPr sz="3600" kern="1200">
                <a:solidFill>
                  <a:schemeClr val="tx1"/>
                </a:solidFill>
                <a:latin typeface="Times New Roman" pitchFamily="18" charset="0"/>
                <a:ea typeface="+mn-ea"/>
                <a:cs typeface="+mn-cs"/>
              </a:defRPr>
            </a:lvl1pPr>
            <a:lvl2pPr marL="742950" indent="-285750" algn="ctr" defTabSz="914400" rtl="0" eaLnBrk="0" latinLnBrk="0" hangingPunct="0">
              <a:lnSpc>
                <a:spcPct val="100000"/>
              </a:lnSpc>
              <a:spcBef>
                <a:spcPts val="500"/>
              </a:spcBef>
              <a:buFont typeface="Arial" panose="020B0604020202020204" pitchFamily="34" charset="0"/>
              <a:buNone/>
              <a:defRPr sz="3600" kern="1200">
                <a:solidFill>
                  <a:schemeClr val="tx1"/>
                </a:solidFill>
                <a:latin typeface="Times New Roman" pitchFamily="18" charset="0"/>
                <a:ea typeface="+mn-ea"/>
                <a:cs typeface="+mn-cs"/>
              </a:defRPr>
            </a:lvl2pPr>
            <a:lvl3pPr marL="1143000" indent="-228600" algn="ctr" defTabSz="914400" rtl="0" eaLnBrk="0" latinLnBrk="0" hangingPunct="0">
              <a:lnSpc>
                <a:spcPct val="100000"/>
              </a:lnSpc>
              <a:spcBef>
                <a:spcPts val="500"/>
              </a:spcBef>
              <a:buFont typeface="Arial" panose="020B0604020202020204" pitchFamily="34" charset="0"/>
              <a:buNone/>
              <a:defRPr sz="3600" kern="1200">
                <a:solidFill>
                  <a:schemeClr val="tx1"/>
                </a:solidFill>
                <a:latin typeface="Times New Roman" pitchFamily="18" charset="0"/>
                <a:ea typeface="+mn-ea"/>
                <a:cs typeface="+mn-cs"/>
              </a:defRPr>
            </a:lvl3pPr>
            <a:lvl4pPr marL="1600200" indent="-228600" algn="ctr" defTabSz="914400" rtl="0" eaLnBrk="0" latinLnBrk="0" hangingPunct="0">
              <a:lnSpc>
                <a:spcPct val="100000"/>
              </a:lnSpc>
              <a:spcBef>
                <a:spcPts val="500"/>
              </a:spcBef>
              <a:buFont typeface="Arial" panose="020B0604020202020204" pitchFamily="34" charset="0"/>
              <a:buNone/>
              <a:defRPr sz="3600" kern="1200">
                <a:solidFill>
                  <a:schemeClr val="tx1"/>
                </a:solidFill>
                <a:latin typeface="Times New Roman" pitchFamily="18" charset="0"/>
                <a:ea typeface="+mn-ea"/>
                <a:cs typeface="+mn-cs"/>
              </a:defRPr>
            </a:lvl4pPr>
            <a:lvl5pPr marL="2057400" indent="-228600" algn="ctr" defTabSz="914400" rtl="0" eaLnBrk="0" latinLnBrk="0" hangingPunct="0">
              <a:lnSpc>
                <a:spcPct val="100000"/>
              </a:lnSpc>
              <a:spcBef>
                <a:spcPts val="500"/>
              </a:spcBef>
              <a:buFont typeface="Arial" panose="020B0604020202020204" pitchFamily="34" charset="0"/>
              <a:buNone/>
              <a:defRPr sz="3600" kern="1200">
                <a:solidFill>
                  <a:schemeClr val="tx1"/>
                </a:solidFill>
                <a:latin typeface="Times New Roman" pitchFamily="18" charset="0"/>
                <a:ea typeface="+mn-ea"/>
                <a:cs typeface="+mn-cs"/>
              </a:defRPr>
            </a:lvl5pPr>
            <a:lvl6pPr marL="2514600" indent="-228600" algn="ctr" defTabSz="914400" rtl="0" eaLnBrk="0" fontAlgn="base" latinLnBrk="0" hangingPunct="0">
              <a:lnSpc>
                <a:spcPct val="90000"/>
              </a:lnSpc>
              <a:spcBef>
                <a:spcPct val="0"/>
              </a:spcBef>
              <a:spcAft>
                <a:spcPct val="0"/>
              </a:spcAft>
              <a:buFont typeface="Arial" panose="020B0604020202020204" pitchFamily="34" charset="0"/>
              <a:buNone/>
              <a:defRPr sz="3600" kern="1200">
                <a:solidFill>
                  <a:schemeClr val="tx1"/>
                </a:solidFill>
                <a:latin typeface="Times New Roman" pitchFamily="18" charset="0"/>
                <a:ea typeface="+mn-ea"/>
                <a:cs typeface="+mn-cs"/>
              </a:defRPr>
            </a:lvl6pPr>
            <a:lvl7pPr marL="2971800" indent="-228600" algn="ctr" defTabSz="914400" rtl="0" eaLnBrk="0" fontAlgn="base" latinLnBrk="0" hangingPunct="0">
              <a:lnSpc>
                <a:spcPct val="90000"/>
              </a:lnSpc>
              <a:spcBef>
                <a:spcPct val="0"/>
              </a:spcBef>
              <a:spcAft>
                <a:spcPct val="0"/>
              </a:spcAft>
              <a:buFont typeface="Arial" panose="020B0604020202020204" pitchFamily="34" charset="0"/>
              <a:buNone/>
              <a:defRPr sz="3600" kern="1200">
                <a:solidFill>
                  <a:schemeClr val="tx1"/>
                </a:solidFill>
                <a:latin typeface="Times New Roman" pitchFamily="18" charset="0"/>
                <a:ea typeface="+mn-ea"/>
                <a:cs typeface="+mn-cs"/>
              </a:defRPr>
            </a:lvl7pPr>
            <a:lvl8pPr marL="3429000" indent="-228600" algn="ctr" defTabSz="914400" rtl="0" eaLnBrk="0" fontAlgn="base" latinLnBrk="0" hangingPunct="0">
              <a:lnSpc>
                <a:spcPct val="90000"/>
              </a:lnSpc>
              <a:spcBef>
                <a:spcPct val="0"/>
              </a:spcBef>
              <a:spcAft>
                <a:spcPct val="0"/>
              </a:spcAft>
              <a:buFont typeface="Arial" panose="020B0604020202020204" pitchFamily="34" charset="0"/>
              <a:buNone/>
              <a:defRPr sz="3600" kern="1200">
                <a:solidFill>
                  <a:schemeClr val="tx1"/>
                </a:solidFill>
                <a:latin typeface="Times New Roman" pitchFamily="18" charset="0"/>
                <a:ea typeface="+mn-ea"/>
                <a:cs typeface="+mn-cs"/>
              </a:defRPr>
            </a:lvl8pPr>
            <a:lvl9pPr marL="3886200" indent="-228600" algn="ctr" defTabSz="914400" rtl="0" eaLnBrk="0" fontAlgn="base" latinLnBrk="0" hangingPunct="0">
              <a:lnSpc>
                <a:spcPct val="90000"/>
              </a:lnSpc>
              <a:spcBef>
                <a:spcPct val="0"/>
              </a:spcBef>
              <a:spcAft>
                <a:spcPct val="0"/>
              </a:spcAft>
              <a:buFont typeface="Arial" panose="020B0604020202020204" pitchFamily="34" charset="0"/>
              <a:buNone/>
              <a:defRPr sz="3600" kern="1200">
                <a:solidFill>
                  <a:schemeClr val="tx1"/>
                </a:solidFill>
                <a:latin typeface="Times New Roman" pitchFamily="18" charset="0"/>
                <a:ea typeface="+mn-ea"/>
                <a:cs typeface="+mn-cs"/>
              </a:defRPr>
            </a:lvl9pPr>
          </a:lstStyle>
          <a:p>
            <a:pPr algn="r" eaLnBrk="1" hangingPunct="1">
              <a:spcBef>
                <a:spcPct val="50000"/>
              </a:spcBef>
              <a:defRPr/>
            </a:pPr>
            <a:r>
              <a:rPr lang="en-US">
                <a:solidFill>
                  <a:schemeClr val="tx1">
                    <a:lumMod val="75000"/>
                    <a:lumOff val="25000"/>
                  </a:schemeClr>
                </a:solidFill>
                <a:latin typeface="+mn-lt"/>
                <a:cs typeface="Arial"/>
              </a:rPr>
              <a:t>The court shall impose a sentence </a:t>
            </a:r>
            <a:r>
              <a:rPr lang="en-US" b="1">
                <a:solidFill>
                  <a:srgbClr val="A0243C"/>
                </a:solidFill>
                <a:latin typeface="+mn-lt"/>
                <a:cs typeface="Arial"/>
              </a:rPr>
              <a:t>sufficient, but not greater than necessary</a:t>
            </a:r>
            <a:r>
              <a:rPr lang="en-US">
                <a:solidFill>
                  <a:schemeClr val="tx1">
                    <a:lumMod val="75000"/>
                    <a:lumOff val="25000"/>
                  </a:schemeClr>
                </a:solidFill>
                <a:latin typeface="+mn-lt"/>
                <a:cs typeface="Arial"/>
              </a:rPr>
              <a:t>, to comply with the purposes of sentencing.</a:t>
            </a:r>
          </a:p>
        </p:txBody>
      </p:sp>
      <p:graphicFrame>
        <p:nvGraphicFramePr>
          <p:cNvPr id="2" name="Diagram 1">
            <a:extLst>
              <a:ext uri="{FF2B5EF4-FFF2-40B4-BE49-F238E27FC236}">
                <a16:creationId xmlns:a16="http://schemas.microsoft.com/office/drawing/2014/main" id="{DAD8986E-4152-48F9-84AB-C4C60CED3E1E}"/>
              </a:ext>
            </a:extLst>
          </p:cNvPr>
          <p:cNvGraphicFramePr/>
          <p:nvPr>
            <p:extLst>
              <p:ext uri="{D42A27DB-BD31-4B8C-83A1-F6EECF244321}">
                <p14:modId xmlns:p14="http://schemas.microsoft.com/office/powerpoint/2010/main" val="712614853"/>
              </p:ext>
            </p:extLst>
          </p:nvPr>
        </p:nvGraphicFramePr>
        <p:xfrm>
          <a:off x="6083008" y="1804240"/>
          <a:ext cx="5757717" cy="383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15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14D0A74-60FD-401A-B4A3-A26731D984B0}"/>
              </a:ext>
            </a:extLst>
          </p:cNvPr>
          <p:cNvSpPr/>
          <p:nvPr/>
        </p:nvSpPr>
        <p:spPr>
          <a:xfrm>
            <a:off x="7415801" y="230459"/>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History and Characteristics</a:t>
            </a:r>
          </a:p>
        </p:txBody>
      </p:sp>
      <p:grpSp>
        <p:nvGrpSpPr>
          <p:cNvPr id="22" name="Group 21">
            <a:extLst>
              <a:ext uri="{FF2B5EF4-FFF2-40B4-BE49-F238E27FC236}">
                <a16:creationId xmlns:a16="http://schemas.microsoft.com/office/drawing/2014/main" id="{BC5BCF8D-2ACC-4D8E-8E3B-3E31CFC247EC}"/>
              </a:ext>
            </a:extLst>
          </p:cNvPr>
          <p:cNvGrpSpPr/>
          <p:nvPr/>
        </p:nvGrpSpPr>
        <p:grpSpPr>
          <a:xfrm>
            <a:off x="5463068" y="633320"/>
            <a:ext cx="5615472" cy="5591360"/>
            <a:chOff x="1085378" y="633319"/>
            <a:chExt cx="5615472" cy="5591360"/>
          </a:xfrm>
        </p:grpSpPr>
        <p:sp>
          <p:nvSpPr>
            <p:cNvPr id="5" name="Freeform: Shape 4">
              <a:extLst>
                <a:ext uri="{FF2B5EF4-FFF2-40B4-BE49-F238E27FC236}">
                  <a16:creationId xmlns:a16="http://schemas.microsoft.com/office/drawing/2014/main" id="{2EF6CE88-88E4-484B-AF66-ED42583D6279}"/>
                </a:ext>
              </a:extLst>
            </p:cNvPr>
            <p:cNvSpPr/>
            <p:nvPr/>
          </p:nvSpPr>
          <p:spPr>
            <a:xfrm>
              <a:off x="1085378" y="633319"/>
              <a:ext cx="5591360" cy="5591360"/>
            </a:xfrm>
            <a:custGeom>
              <a:avLst/>
              <a:gdLst/>
              <a:ahLst/>
              <a:cxnLst/>
              <a:rect l="0" t="0" r="0" b="0"/>
              <a:pathLst>
                <a:path>
                  <a:moveTo>
                    <a:pt x="3645172" y="132187"/>
                  </a:moveTo>
                  <a:arcTo wR="2795680" hR="2795680" stAng="17261371"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EFB2D525-E9CC-4DBE-81CC-85C0E27FCF32}"/>
                </a:ext>
              </a:extLst>
            </p:cNvPr>
            <p:cNvSpPr/>
            <p:nvPr/>
          </p:nvSpPr>
          <p:spPr>
            <a:xfrm>
              <a:off x="5014955" y="1049293"/>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Nature and Circumstances of the Offense</a:t>
              </a:r>
            </a:p>
          </p:txBody>
        </p:sp>
      </p:grpSp>
      <p:grpSp>
        <p:nvGrpSpPr>
          <p:cNvPr id="23" name="Group 22">
            <a:extLst>
              <a:ext uri="{FF2B5EF4-FFF2-40B4-BE49-F238E27FC236}">
                <a16:creationId xmlns:a16="http://schemas.microsoft.com/office/drawing/2014/main" id="{311B2A58-0A6E-43E8-BEF6-A3F4ED7F9176}"/>
              </a:ext>
            </a:extLst>
          </p:cNvPr>
          <p:cNvGrpSpPr/>
          <p:nvPr/>
        </p:nvGrpSpPr>
        <p:grpSpPr>
          <a:xfrm>
            <a:off x="5463068" y="633320"/>
            <a:ext cx="6434308" cy="5591360"/>
            <a:chOff x="1085378" y="633319"/>
            <a:chExt cx="6434308" cy="5591360"/>
          </a:xfrm>
        </p:grpSpPr>
        <p:sp>
          <p:nvSpPr>
            <p:cNvPr id="8" name="Freeform: Shape 7">
              <a:extLst>
                <a:ext uri="{FF2B5EF4-FFF2-40B4-BE49-F238E27FC236}">
                  <a16:creationId xmlns:a16="http://schemas.microsoft.com/office/drawing/2014/main" id="{FD1BF0B7-41F4-435D-82E3-65D95CE26E0C}"/>
                </a:ext>
              </a:extLst>
            </p:cNvPr>
            <p:cNvSpPr/>
            <p:nvPr/>
          </p:nvSpPr>
          <p:spPr>
            <a:xfrm>
              <a:off x="1085378" y="633319"/>
              <a:ext cx="5591360" cy="5591360"/>
            </a:xfrm>
            <a:custGeom>
              <a:avLst/>
              <a:gdLst/>
              <a:ahLst/>
              <a:cxnLst/>
              <a:rect l="0" t="0" r="0" b="0"/>
              <a:pathLst>
                <a:path>
                  <a:moveTo>
                    <a:pt x="5113231" y="1232099"/>
                  </a:moveTo>
                  <a:arcTo wR="2795680" hR="2795680" stAng="19559621"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E03A1C27-3D41-47EE-B828-3B67B8E0C66C}"/>
                </a:ext>
              </a:extLst>
            </p:cNvPr>
            <p:cNvSpPr/>
            <p:nvPr/>
          </p:nvSpPr>
          <p:spPr>
            <a:xfrm>
              <a:off x="5833791" y="3026138"/>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Purposes of Sentencing</a:t>
              </a:r>
            </a:p>
          </p:txBody>
        </p:sp>
      </p:grpSp>
      <p:grpSp>
        <p:nvGrpSpPr>
          <p:cNvPr id="24" name="Group 23">
            <a:extLst>
              <a:ext uri="{FF2B5EF4-FFF2-40B4-BE49-F238E27FC236}">
                <a16:creationId xmlns:a16="http://schemas.microsoft.com/office/drawing/2014/main" id="{EE926B01-6408-4B65-8191-6112FC0F5435}"/>
              </a:ext>
            </a:extLst>
          </p:cNvPr>
          <p:cNvGrpSpPr/>
          <p:nvPr/>
        </p:nvGrpSpPr>
        <p:grpSpPr>
          <a:xfrm>
            <a:off x="5463068" y="633320"/>
            <a:ext cx="5615472" cy="5591360"/>
            <a:chOff x="1085378" y="633319"/>
            <a:chExt cx="5615472" cy="5591360"/>
          </a:xfrm>
        </p:grpSpPr>
        <p:sp>
          <p:nvSpPr>
            <p:cNvPr id="11" name="Freeform: Shape 10">
              <a:extLst>
                <a:ext uri="{FF2B5EF4-FFF2-40B4-BE49-F238E27FC236}">
                  <a16:creationId xmlns:a16="http://schemas.microsoft.com/office/drawing/2014/main" id="{56295FDF-4C63-438C-9EC8-C2531186159A}"/>
                </a:ext>
              </a:extLst>
            </p:cNvPr>
            <p:cNvSpPr/>
            <p:nvPr/>
          </p:nvSpPr>
          <p:spPr>
            <a:xfrm>
              <a:off x="1085378" y="633319"/>
              <a:ext cx="5591360" cy="5591360"/>
            </a:xfrm>
            <a:custGeom>
              <a:avLst/>
              <a:gdLst/>
              <a:ahLst/>
              <a:cxnLst/>
              <a:rect l="0" t="0" r="0" b="0"/>
              <a:pathLst>
                <a:path>
                  <a:moveTo>
                    <a:pt x="5560342" y="3210974"/>
                  </a:moveTo>
                  <a:arcTo wR="2795680" hR="2795680" stAng="512569"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5B35EF04-A454-428C-AD53-85049DB0BAEC}"/>
                </a:ext>
              </a:extLst>
            </p:cNvPr>
            <p:cNvSpPr/>
            <p:nvPr/>
          </p:nvSpPr>
          <p:spPr>
            <a:xfrm>
              <a:off x="5014955" y="5002982"/>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Kinds of Sentences</a:t>
              </a:r>
            </a:p>
          </p:txBody>
        </p:sp>
      </p:grpSp>
      <p:grpSp>
        <p:nvGrpSpPr>
          <p:cNvPr id="25" name="Group 24">
            <a:extLst>
              <a:ext uri="{FF2B5EF4-FFF2-40B4-BE49-F238E27FC236}">
                <a16:creationId xmlns:a16="http://schemas.microsoft.com/office/drawing/2014/main" id="{8942FC0D-E07B-4A1F-81CD-F76EC85420CD}"/>
              </a:ext>
            </a:extLst>
          </p:cNvPr>
          <p:cNvGrpSpPr/>
          <p:nvPr/>
        </p:nvGrpSpPr>
        <p:grpSpPr>
          <a:xfrm>
            <a:off x="5463068" y="633320"/>
            <a:ext cx="5591360" cy="5994222"/>
            <a:chOff x="1085378" y="633319"/>
            <a:chExt cx="5591360" cy="5994222"/>
          </a:xfrm>
        </p:grpSpPr>
        <p:sp>
          <p:nvSpPr>
            <p:cNvPr id="13" name="Freeform: Shape 12">
              <a:extLst>
                <a:ext uri="{FF2B5EF4-FFF2-40B4-BE49-F238E27FC236}">
                  <a16:creationId xmlns:a16="http://schemas.microsoft.com/office/drawing/2014/main" id="{AC0B3DF6-C60E-4435-B619-BB969F59EC59}"/>
                </a:ext>
              </a:extLst>
            </p:cNvPr>
            <p:cNvSpPr/>
            <p:nvPr/>
          </p:nvSpPr>
          <p:spPr>
            <a:xfrm>
              <a:off x="1085378" y="633319"/>
              <a:ext cx="5591360" cy="5591360"/>
            </a:xfrm>
            <a:custGeom>
              <a:avLst/>
              <a:gdLst/>
              <a:ahLst/>
              <a:cxnLst/>
              <a:rect l="0" t="0" r="0" b="0"/>
              <a:pathLst>
                <a:path>
                  <a:moveTo>
                    <a:pt x="4257082" y="5178982"/>
                  </a:moveTo>
                  <a:arcTo wR="2795680" hR="2795680" stAng="3509043"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8815C233-EE52-4820-A84F-AA70A5178EAD}"/>
                </a:ext>
              </a:extLst>
            </p:cNvPr>
            <p:cNvSpPr/>
            <p:nvPr/>
          </p:nvSpPr>
          <p:spPr>
            <a:xfrm>
              <a:off x="3038111" y="5821818"/>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Guidelines</a:t>
              </a:r>
            </a:p>
          </p:txBody>
        </p:sp>
      </p:grpSp>
      <p:grpSp>
        <p:nvGrpSpPr>
          <p:cNvPr id="26" name="Group 25">
            <a:extLst>
              <a:ext uri="{FF2B5EF4-FFF2-40B4-BE49-F238E27FC236}">
                <a16:creationId xmlns:a16="http://schemas.microsoft.com/office/drawing/2014/main" id="{AF41F943-117A-43EA-9820-B09D730C3F0E}"/>
              </a:ext>
            </a:extLst>
          </p:cNvPr>
          <p:cNvGrpSpPr/>
          <p:nvPr/>
        </p:nvGrpSpPr>
        <p:grpSpPr>
          <a:xfrm>
            <a:off x="5438956" y="633320"/>
            <a:ext cx="5615472" cy="5591360"/>
            <a:chOff x="1061266" y="633319"/>
            <a:chExt cx="5615472" cy="5591360"/>
          </a:xfrm>
        </p:grpSpPr>
        <p:sp>
          <p:nvSpPr>
            <p:cNvPr id="15" name="Freeform: Shape 14">
              <a:extLst>
                <a:ext uri="{FF2B5EF4-FFF2-40B4-BE49-F238E27FC236}">
                  <a16:creationId xmlns:a16="http://schemas.microsoft.com/office/drawing/2014/main" id="{10C7F59F-49E5-4DDE-8A47-EEFB70166F6F}"/>
                </a:ext>
              </a:extLst>
            </p:cNvPr>
            <p:cNvSpPr/>
            <p:nvPr/>
          </p:nvSpPr>
          <p:spPr>
            <a:xfrm>
              <a:off x="1085378" y="633319"/>
              <a:ext cx="5591360" cy="5591360"/>
            </a:xfrm>
            <a:custGeom>
              <a:avLst/>
              <a:gdLst/>
              <a:ahLst/>
              <a:cxnLst/>
              <a:rect l="0" t="0" r="0" b="0"/>
              <a:pathLst>
                <a:path>
                  <a:moveTo>
                    <a:pt x="1946188" y="5459172"/>
                  </a:moveTo>
                  <a:arcTo wR="2795680" hR="2795680" stAng="6461371"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E935EE90-2AB0-4D82-BBDC-00C6BFEE710A}"/>
                </a:ext>
              </a:extLst>
            </p:cNvPr>
            <p:cNvSpPr/>
            <p:nvPr/>
          </p:nvSpPr>
          <p:spPr>
            <a:xfrm>
              <a:off x="1061266" y="5002982"/>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Policy Statements</a:t>
              </a:r>
            </a:p>
          </p:txBody>
        </p:sp>
      </p:grpSp>
      <p:grpSp>
        <p:nvGrpSpPr>
          <p:cNvPr id="27" name="Group 26">
            <a:extLst>
              <a:ext uri="{FF2B5EF4-FFF2-40B4-BE49-F238E27FC236}">
                <a16:creationId xmlns:a16="http://schemas.microsoft.com/office/drawing/2014/main" id="{D80E0FA1-4615-451F-BDDC-F67B554A1422}"/>
              </a:ext>
            </a:extLst>
          </p:cNvPr>
          <p:cNvGrpSpPr/>
          <p:nvPr/>
        </p:nvGrpSpPr>
        <p:grpSpPr>
          <a:xfrm>
            <a:off x="4620121" y="633320"/>
            <a:ext cx="6434307" cy="5591360"/>
            <a:chOff x="242431" y="633319"/>
            <a:chExt cx="6434307" cy="5591360"/>
          </a:xfrm>
        </p:grpSpPr>
        <p:sp>
          <p:nvSpPr>
            <p:cNvPr id="17" name="Freeform: Shape 16">
              <a:extLst>
                <a:ext uri="{FF2B5EF4-FFF2-40B4-BE49-F238E27FC236}">
                  <a16:creationId xmlns:a16="http://schemas.microsoft.com/office/drawing/2014/main" id="{0E6663F0-A9AE-4A9F-8C03-B40A617D7E61}"/>
                </a:ext>
              </a:extLst>
            </p:cNvPr>
            <p:cNvSpPr/>
            <p:nvPr/>
          </p:nvSpPr>
          <p:spPr>
            <a:xfrm>
              <a:off x="1085378" y="633319"/>
              <a:ext cx="5591360" cy="5591360"/>
            </a:xfrm>
            <a:custGeom>
              <a:avLst/>
              <a:gdLst/>
              <a:ahLst/>
              <a:cxnLst/>
              <a:rect l="0" t="0" r="0" b="0"/>
              <a:pathLst>
                <a:path>
                  <a:moveTo>
                    <a:pt x="478128" y="4359260"/>
                  </a:moveTo>
                  <a:arcTo wR="2795680" hR="2795680" stAng="8759621"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8B95C4AB-6C78-4055-8017-AEC9F38D95BB}"/>
                </a:ext>
              </a:extLst>
            </p:cNvPr>
            <p:cNvSpPr/>
            <p:nvPr/>
          </p:nvSpPr>
          <p:spPr>
            <a:xfrm>
              <a:off x="242431" y="3026138"/>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Unwarranted Sentencing Disparities</a:t>
              </a:r>
            </a:p>
          </p:txBody>
        </p:sp>
      </p:grpSp>
      <p:grpSp>
        <p:nvGrpSpPr>
          <p:cNvPr id="28" name="Group 27">
            <a:extLst>
              <a:ext uri="{FF2B5EF4-FFF2-40B4-BE49-F238E27FC236}">
                <a16:creationId xmlns:a16="http://schemas.microsoft.com/office/drawing/2014/main" id="{AD00B554-9EFA-465A-8F9A-B2B324607DDE}"/>
              </a:ext>
            </a:extLst>
          </p:cNvPr>
          <p:cNvGrpSpPr/>
          <p:nvPr/>
        </p:nvGrpSpPr>
        <p:grpSpPr>
          <a:xfrm>
            <a:off x="5438956" y="633320"/>
            <a:ext cx="5615472" cy="5591360"/>
            <a:chOff x="1061266" y="633319"/>
            <a:chExt cx="5615472" cy="5591360"/>
          </a:xfrm>
        </p:grpSpPr>
        <p:sp>
          <p:nvSpPr>
            <p:cNvPr id="19" name="Freeform: Shape 18">
              <a:extLst>
                <a:ext uri="{FF2B5EF4-FFF2-40B4-BE49-F238E27FC236}">
                  <a16:creationId xmlns:a16="http://schemas.microsoft.com/office/drawing/2014/main" id="{8311B62B-22E4-410D-9F28-23CF31DDB414}"/>
                </a:ext>
              </a:extLst>
            </p:cNvPr>
            <p:cNvSpPr/>
            <p:nvPr/>
          </p:nvSpPr>
          <p:spPr>
            <a:xfrm>
              <a:off x="1085378" y="633319"/>
              <a:ext cx="5591360" cy="5591360"/>
            </a:xfrm>
            <a:custGeom>
              <a:avLst/>
              <a:gdLst/>
              <a:ahLst/>
              <a:cxnLst/>
              <a:rect l="0" t="0" r="0" b="0"/>
              <a:pathLst>
                <a:path>
                  <a:moveTo>
                    <a:pt x="31017" y="2380386"/>
                  </a:moveTo>
                  <a:arcTo wR="2795680" hR="2795680" stAng="11312569"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42ACF981-F960-4DA9-805C-DAC0419878D8}"/>
                </a:ext>
              </a:extLst>
            </p:cNvPr>
            <p:cNvSpPr/>
            <p:nvPr/>
          </p:nvSpPr>
          <p:spPr>
            <a:xfrm>
              <a:off x="1061266" y="1049293"/>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a:t>Restitution</a:t>
              </a:r>
            </a:p>
          </p:txBody>
        </p:sp>
        <p:sp>
          <p:nvSpPr>
            <p:cNvPr id="21" name="Freeform: Shape 20">
              <a:extLst>
                <a:ext uri="{FF2B5EF4-FFF2-40B4-BE49-F238E27FC236}">
                  <a16:creationId xmlns:a16="http://schemas.microsoft.com/office/drawing/2014/main" id="{0BF09FBE-13F8-4163-AAC2-DDBD70F20FCA}"/>
                </a:ext>
              </a:extLst>
            </p:cNvPr>
            <p:cNvSpPr/>
            <p:nvPr/>
          </p:nvSpPr>
          <p:spPr>
            <a:xfrm>
              <a:off x="1085378" y="633319"/>
              <a:ext cx="5591360" cy="5591360"/>
            </a:xfrm>
            <a:custGeom>
              <a:avLst/>
              <a:gdLst/>
              <a:ahLst/>
              <a:cxnLst/>
              <a:rect l="0" t="0" r="0" b="0"/>
              <a:pathLst>
                <a:path>
                  <a:moveTo>
                    <a:pt x="1334277" y="412377"/>
                  </a:moveTo>
                  <a:arcTo wR="2795680" hR="2795680" stAng="14309043"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10" name="Oval 9">
            <a:extLst>
              <a:ext uri="{FF2B5EF4-FFF2-40B4-BE49-F238E27FC236}">
                <a16:creationId xmlns:a16="http://schemas.microsoft.com/office/drawing/2014/main" id="{6163254C-8648-4084-825F-79A5E608A55E}"/>
              </a:ext>
            </a:extLst>
          </p:cNvPr>
          <p:cNvSpPr/>
          <p:nvPr/>
        </p:nvSpPr>
        <p:spPr>
          <a:xfrm>
            <a:off x="6564437" y="1780767"/>
            <a:ext cx="3387916" cy="3296467"/>
          </a:xfrm>
          <a:prstGeom prst="ellipse">
            <a:avLst/>
          </a:prstGeom>
          <a:solidFill>
            <a:schemeClr val="bg1">
              <a:lumMod val="8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solidFill>
              </a:rPr>
              <a:t>§ 3553(a)(1)-(7)</a:t>
            </a:r>
          </a:p>
        </p:txBody>
      </p:sp>
      <p:sp>
        <p:nvSpPr>
          <p:cNvPr id="2" name="Title 1">
            <a:extLst>
              <a:ext uri="{FF2B5EF4-FFF2-40B4-BE49-F238E27FC236}">
                <a16:creationId xmlns:a16="http://schemas.microsoft.com/office/drawing/2014/main" id="{84C4BFA2-7AA7-4F54-8ECA-25A3680CD09F}"/>
              </a:ext>
            </a:extLst>
          </p:cNvPr>
          <p:cNvSpPr>
            <a:spLocks noGrp="1"/>
          </p:cNvSpPr>
          <p:nvPr>
            <p:ph type="title"/>
          </p:nvPr>
        </p:nvSpPr>
        <p:spPr>
          <a:xfrm>
            <a:off x="507061" y="2547656"/>
            <a:ext cx="3372936" cy="1762687"/>
          </a:xfrm>
        </p:spPr>
        <p:txBody>
          <a:bodyPr>
            <a:noAutofit/>
          </a:bodyPr>
          <a:lstStyle/>
          <a:p>
            <a:r>
              <a:rPr lang="en-US" sz="4800" b="1">
                <a:solidFill>
                  <a:schemeClr val="tx1">
                    <a:lumMod val="75000"/>
                    <a:lumOff val="25000"/>
                  </a:schemeClr>
                </a:solidFill>
                <a:latin typeface="Calibri"/>
                <a:cs typeface="Calibri"/>
              </a:rPr>
              <a:t>What else must a court consider?</a:t>
            </a:r>
            <a:endParaRPr lang="en-US" b="1">
              <a:solidFill>
                <a:schemeClr val="tx1">
                  <a:lumMod val="75000"/>
                  <a:lumOff val="25000"/>
                </a:schemeClr>
              </a:solidFill>
              <a:latin typeface="Calibri"/>
              <a:cs typeface="Calibri"/>
            </a:endParaRPr>
          </a:p>
        </p:txBody>
      </p:sp>
    </p:spTree>
    <p:extLst>
      <p:ext uri="{BB962C8B-B14F-4D97-AF65-F5344CB8AC3E}">
        <p14:creationId xmlns:p14="http://schemas.microsoft.com/office/powerpoint/2010/main" val="26154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E0A010E-FB1D-43DE-9F23-AC1DC65FB581}"/>
              </a:ext>
            </a:extLst>
          </p:cNvPr>
          <p:cNvSpPr>
            <a:spLocks noGrp="1" noChangeArrowheads="1"/>
          </p:cNvSpPr>
          <p:nvPr>
            <p:ph type="title"/>
          </p:nvPr>
        </p:nvSpPr>
        <p:spPr>
          <a:xfrm>
            <a:off x="3135925" y="265206"/>
            <a:ext cx="5911488" cy="1188366"/>
          </a:xfrm>
        </p:spPr>
        <p:txBody>
          <a:bodyPr>
            <a:normAutofit fontScale="90000"/>
          </a:bodyPr>
          <a:lstStyle/>
          <a:p>
            <a:r>
              <a:rPr lang="en-US" sz="4000">
                <a:solidFill>
                  <a:schemeClr val="tx1">
                    <a:lumMod val="75000"/>
                    <a:lumOff val="25000"/>
                  </a:schemeClr>
                </a:solidFill>
                <a:latin typeface="+mj-lt"/>
                <a:cs typeface="Calibri"/>
              </a:rPr>
              <a:t>Top 10 Reasons for Variance</a:t>
            </a:r>
            <a:br>
              <a:rPr lang="en-US" sz="4000">
                <a:latin typeface="+mj-lt"/>
                <a:cs typeface="Times New Roman"/>
              </a:rPr>
            </a:br>
            <a:r>
              <a:rPr lang="en-US" sz="4000">
                <a:solidFill>
                  <a:schemeClr val="tx2"/>
                </a:solidFill>
                <a:latin typeface="+mj-lt"/>
                <a:cs typeface="Times New Roman"/>
              </a:rPr>
              <a:t>Fiscal Year 2021</a:t>
            </a:r>
            <a:endParaRPr lang="en-US" sz="4000" i="1">
              <a:solidFill>
                <a:schemeClr val="tx2"/>
              </a:solidFill>
              <a:latin typeface="+mj-lt"/>
              <a:cs typeface="Times New Roman"/>
            </a:endParaRPr>
          </a:p>
        </p:txBody>
      </p:sp>
      <p:sp>
        <p:nvSpPr>
          <p:cNvPr id="20" name="TextBox 19">
            <a:extLst>
              <a:ext uri="{FF2B5EF4-FFF2-40B4-BE49-F238E27FC236}">
                <a16:creationId xmlns:a16="http://schemas.microsoft.com/office/drawing/2014/main" id="{8C23275F-5F76-4315-879C-27BC3386DC2F}"/>
              </a:ext>
            </a:extLst>
          </p:cNvPr>
          <p:cNvSpPr txBox="1"/>
          <p:nvPr/>
        </p:nvSpPr>
        <p:spPr>
          <a:xfrm>
            <a:off x="2712914" y="1517997"/>
            <a:ext cx="10060130" cy="4632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ea typeface="+mn-lt"/>
                <a:cs typeface="+mn-lt"/>
              </a:rPr>
              <a:t>The history and characteristics of the defendant</a:t>
            </a:r>
            <a:endParaRPr lang="en-US">
              <a:solidFill>
                <a:schemeClr val="tx1">
                  <a:lumMod val="75000"/>
                  <a:lumOff val="25000"/>
                </a:schemeClr>
              </a:solidFill>
              <a:cs typeface="Calibri"/>
            </a:endParaRP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ea typeface="+mn-lt"/>
                <a:cs typeface="+mn-lt"/>
              </a:rPr>
              <a:t>Reflect seriousness of offense/promotes respect for law just punishment</a:t>
            </a: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ea typeface="+mn-lt"/>
                <a:cs typeface="+mn-lt"/>
              </a:rPr>
              <a:t>Afford adequate deterrence to criminal conduct</a:t>
            </a: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ea typeface="+mn-lt"/>
                <a:cs typeface="+mn-lt"/>
              </a:rPr>
              <a:t>The nature and circumstance of the offense</a:t>
            </a:r>
          </a:p>
          <a:p>
            <a:pPr marL="457200" indent="-457200">
              <a:spcAft>
                <a:spcPts val="1000"/>
              </a:spcAft>
              <a:buClr>
                <a:schemeClr val="tx1">
                  <a:lumMod val="75000"/>
                  <a:lumOff val="25000"/>
                </a:schemeClr>
              </a:buClr>
              <a:buSzPct val="110000"/>
              <a:buFontTx/>
              <a:buAutoNum type="arabicPeriod"/>
            </a:pPr>
            <a:r>
              <a:rPr lang="en-US" sz="2200">
                <a:solidFill>
                  <a:schemeClr val="tx1">
                    <a:lumMod val="75000"/>
                    <a:lumOff val="25000"/>
                  </a:schemeClr>
                </a:solidFill>
                <a:cs typeface="Calibri"/>
              </a:rPr>
              <a:t>Protect public from further crimes</a:t>
            </a: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ea typeface="+mn-lt"/>
                <a:cs typeface="+mn-lt"/>
              </a:rPr>
              <a:t>Criminal history issues</a:t>
            </a:r>
            <a:endParaRPr lang="en-US">
              <a:solidFill>
                <a:schemeClr val="tx1">
                  <a:lumMod val="75000"/>
                  <a:lumOff val="25000"/>
                </a:schemeClr>
              </a:solidFill>
              <a:cs typeface="Calibri"/>
            </a:endParaRP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ea typeface="+mn-lt"/>
                <a:cs typeface="+mn-lt"/>
              </a:rPr>
              <a:t>Family ties responsibilities </a:t>
            </a: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cs typeface="Calibri"/>
              </a:rPr>
              <a:t>Avoid unwarranted sentencing disparity</a:t>
            </a: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cs typeface="Calibri"/>
              </a:rPr>
              <a:t>Drug dependence/alcohol abuse</a:t>
            </a:r>
          </a:p>
          <a:p>
            <a:pPr marL="457200" indent="-457200">
              <a:spcAft>
                <a:spcPts val="1000"/>
              </a:spcAft>
              <a:buClr>
                <a:schemeClr val="tx1">
                  <a:lumMod val="75000"/>
                  <a:lumOff val="25000"/>
                </a:schemeClr>
              </a:buClr>
              <a:buSzPct val="110000"/>
              <a:buAutoNum type="arabicPeriod"/>
            </a:pPr>
            <a:r>
              <a:rPr lang="en-US" sz="2200">
                <a:solidFill>
                  <a:schemeClr val="tx1">
                    <a:lumMod val="75000"/>
                    <a:lumOff val="25000"/>
                  </a:schemeClr>
                </a:solidFill>
                <a:cs typeface="Calibri"/>
              </a:rPr>
              <a:t>Age</a:t>
            </a:r>
          </a:p>
        </p:txBody>
      </p:sp>
      <p:sp>
        <p:nvSpPr>
          <p:cNvPr id="3" name="Arrow: Down 2">
            <a:extLst>
              <a:ext uri="{FF2B5EF4-FFF2-40B4-BE49-F238E27FC236}">
                <a16:creationId xmlns:a16="http://schemas.microsoft.com/office/drawing/2014/main" id="{E8364FFD-6D9A-4FF8-830D-AEA7812E18FA}"/>
              </a:ext>
            </a:extLst>
          </p:cNvPr>
          <p:cNvSpPr/>
          <p:nvPr/>
        </p:nvSpPr>
        <p:spPr>
          <a:xfrm>
            <a:off x="903613" y="1505526"/>
            <a:ext cx="1844385" cy="5257779"/>
          </a:xfrm>
          <a:prstGeom prst="downArrow">
            <a:avLst>
              <a:gd name="adj1" fmla="val 50000"/>
              <a:gd name="adj2" fmla="val 25679"/>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8575">
            <a:noFill/>
          </a:ln>
        </p:spPr>
        <p:style>
          <a:lnRef idx="2">
            <a:schemeClr val="accent1"/>
          </a:lnRef>
          <a:fillRef idx="1">
            <a:schemeClr val="lt1"/>
          </a:fillRef>
          <a:effectRef idx="0">
            <a:schemeClr val="accent1"/>
          </a:effectRef>
          <a:fontRef idx="minor">
            <a:schemeClr val="dk1"/>
          </a:fontRef>
        </p:style>
        <p:txBody>
          <a:bodyPr vert="vert" lIns="91440" tIns="45720" rIns="91440" bIns="45720" rtlCol="0" anchor="ctr"/>
          <a:lstStyle/>
          <a:p>
            <a:pPr algn="ctr"/>
            <a:r>
              <a:rPr lang="en-US" sz="3200" b="1">
                <a:solidFill>
                  <a:schemeClr val="bg1"/>
                </a:solidFill>
                <a:cs typeface="Calibri"/>
              </a:rPr>
              <a:t>Downward Variance</a:t>
            </a:r>
          </a:p>
        </p:txBody>
      </p:sp>
    </p:spTree>
    <p:custDataLst>
      <p:tags r:id="rId1"/>
    </p:custDataLst>
    <p:extLst>
      <p:ext uri="{BB962C8B-B14F-4D97-AF65-F5344CB8AC3E}">
        <p14:creationId xmlns:p14="http://schemas.microsoft.com/office/powerpoint/2010/main" val="4240464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64F76FE-E992-4C62-A171-DC1D816CC318}"/>
              </a:ext>
            </a:extLst>
          </p:cNvPr>
          <p:cNvSpPr/>
          <p:nvPr/>
        </p:nvSpPr>
        <p:spPr>
          <a:xfrm>
            <a:off x="1569308" y="370703"/>
            <a:ext cx="3867665" cy="6216818"/>
          </a:xfrm>
          <a:custGeom>
            <a:avLst/>
            <a:gdLst>
              <a:gd name="connsiteX0" fmla="*/ 0 w 4028545"/>
              <a:gd name="connsiteY0" fmla="*/ 0 h 6366294"/>
              <a:gd name="connsiteX1" fmla="*/ 4028545 w 4028545"/>
              <a:gd name="connsiteY1" fmla="*/ 0 h 6366294"/>
              <a:gd name="connsiteX2" fmla="*/ 4028545 w 4028545"/>
              <a:gd name="connsiteY2" fmla="*/ 619120 h 6366294"/>
              <a:gd name="connsiteX3" fmla="*/ 2817583 w 4028545"/>
              <a:gd name="connsiteY3" fmla="*/ 619120 h 6366294"/>
              <a:gd name="connsiteX4" fmla="*/ 2817583 w 4028545"/>
              <a:gd name="connsiteY4" fmla="*/ 5907812 h 6366294"/>
              <a:gd name="connsiteX5" fmla="*/ 4028545 w 4028545"/>
              <a:gd name="connsiteY5" fmla="*/ 5907812 h 6366294"/>
              <a:gd name="connsiteX6" fmla="*/ 4028545 w 4028545"/>
              <a:gd name="connsiteY6" fmla="*/ 6366294 h 6366294"/>
              <a:gd name="connsiteX7" fmla="*/ 0 w 4028545"/>
              <a:gd name="connsiteY7" fmla="*/ 6366294 h 6366294"/>
              <a:gd name="connsiteX8" fmla="*/ 0 w 4028545"/>
              <a:gd name="connsiteY8" fmla="*/ 0 h 6366294"/>
              <a:gd name="connsiteX0" fmla="*/ 0 w 4028545"/>
              <a:gd name="connsiteY0" fmla="*/ 0 h 6366294"/>
              <a:gd name="connsiteX1" fmla="*/ 4028545 w 4028545"/>
              <a:gd name="connsiteY1" fmla="*/ 0 h 6366294"/>
              <a:gd name="connsiteX2" fmla="*/ 4028545 w 4028545"/>
              <a:gd name="connsiteY2" fmla="*/ 619120 h 6366294"/>
              <a:gd name="connsiteX3" fmla="*/ 2817583 w 4028545"/>
              <a:gd name="connsiteY3" fmla="*/ 619120 h 6366294"/>
              <a:gd name="connsiteX4" fmla="*/ 3242613 w 4028545"/>
              <a:gd name="connsiteY4" fmla="*/ 5895455 h 6366294"/>
              <a:gd name="connsiteX5" fmla="*/ 4028545 w 4028545"/>
              <a:gd name="connsiteY5" fmla="*/ 5907812 h 6366294"/>
              <a:gd name="connsiteX6" fmla="*/ 4028545 w 4028545"/>
              <a:gd name="connsiteY6" fmla="*/ 6366294 h 6366294"/>
              <a:gd name="connsiteX7" fmla="*/ 0 w 4028545"/>
              <a:gd name="connsiteY7" fmla="*/ 6366294 h 6366294"/>
              <a:gd name="connsiteX8" fmla="*/ 0 w 4028545"/>
              <a:gd name="connsiteY8" fmla="*/ 0 h 6366294"/>
              <a:gd name="connsiteX0" fmla="*/ 0 w 4028545"/>
              <a:gd name="connsiteY0" fmla="*/ 0 h 6366294"/>
              <a:gd name="connsiteX1" fmla="*/ 4028545 w 4028545"/>
              <a:gd name="connsiteY1" fmla="*/ 0 h 6366294"/>
              <a:gd name="connsiteX2" fmla="*/ 4028545 w 4028545"/>
              <a:gd name="connsiteY2" fmla="*/ 619120 h 6366294"/>
              <a:gd name="connsiteX3" fmla="*/ 3681080 w 4028545"/>
              <a:gd name="connsiteY3" fmla="*/ 631477 h 6366294"/>
              <a:gd name="connsiteX4" fmla="*/ 3242613 w 4028545"/>
              <a:gd name="connsiteY4" fmla="*/ 5895455 h 6366294"/>
              <a:gd name="connsiteX5" fmla="*/ 4028545 w 4028545"/>
              <a:gd name="connsiteY5" fmla="*/ 5907812 h 6366294"/>
              <a:gd name="connsiteX6" fmla="*/ 4028545 w 4028545"/>
              <a:gd name="connsiteY6" fmla="*/ 6366294 h 6366294"/>
              <a:gd name="connsiteX7" fmla="*/ 0 w 4028545"/>
              <a:gd name="connsiteY7" fmla="*/ 6366294 h 6366294"/>
              <a:gd name="connsiteX8" fmla="*/ 0 w 4028545"/>
              <a:gd name="connsiteY8" fmla="*/ 0 h 6366294"/>
              <a:gd name="connsiteX0" fmla="*/ 0 w 4028545"/>
              <a:gd name="connsiteY0" fmla="*/ 0 h 6366294"/>
              <a:gd name="connsiteX1" fmla="*/ 4028545 w 4028545"/>
              <a:gd name="connsiteY1" fmla="*/ 0 h 6366294"/>
              <a:gd name="connsiteX2" fmla="*/ 4028545 w 4028545"/>
              <a:gd name="connsiteY2" fmla="*/ 619120 h 6366294"/>
              <a:gd name="connsiteX3" fmla="*/ 3681080 w 4028545"/>
              <a:gd name="connsiteY3" fmla="*/ 631477 h 6366294"/>
              <a:gd name="connsiteX4" fmla="*/ 3623169 w 4028545"/>
              <a:gd name="connsiteY4" fmla="*/ 5981952 h 6366294"/>
              <a:gd name="connsiteX5" fmla="*/ 4028545 w 4028545"/>
              <a:gd name="connsiteY5" fmla="*/ 5907812 h 6366294"/>
              <a:gd name="connsiteX6" fmla="*/ 4028545 w 4028545"/>
              <a:gd name="connsiteY6" fmla="*/ 6366294 h 6366294"/>
              <a:gd name="connsiteX7" fmla="*/ 0 w 4028545"/>
              <a:gd name="connsiteY7" fmla="*/ 6366294 h 6366294"/>
              <a:gd name="connsiteX8" fmla="*/ 0 w 4028545"/>
              <a:gd name="connsiteY8" fmla="*/ 0 h 6366294"/>
              <a:gd name="connsiteX0" fmla="*/ 0 w 4028545"/>
              <a:gd name="connsiteY0" fmla="*/ 0 h 6366294"/>
              <a:gd name="connsiteX1" fmla="*/ 4028545 w 4028545"/>
              <a:gd name="connsiteY1" fmla="*/ 0 h 6366294"/>
              <a:gd name="connsiteX2" fmla="*/ 4028545 w 4028545"/>
              <a:gd name="connsiteY2" fmla="*/ 619120 h 6366294"/>
              <a:gd name="connsiteX3" fmla="*/ 3681080 w 4028545"/>
              <a:gd name="connsiteY3" fmla="*/ 631477 h 6366294"/>
              <a:gd name="connsiteX4" fmla="*/ 3623169 w 4028545"/>
              <a:gd name="connsiteY4" fmla="*/ 5907812 h 6366294"/>
              <a:gd name="connsiteX5" fmla="*/ 4028545 w 4028545"/>
              <a:gd name="connsiteY5" fmla="*/ 5907812 h 6366294"/>
              <a:gd name="connsiteX6" fmla="*/ 4028545 w 4028545"/>
              <a:gd name="connsiteY6" fmla="*/ 6366294 h 6366294"/>
              <a:gd name="connsiteX7" fmla="*/ 0 w 4028545"/>
              <a:gd name="connsiteY7" fmla="*/ 6366294 h 6366294"/>
              <a:gd name="connsiteX8" fmla="*/ 0 w 4028545"/>
              <a:gd name="connsiteY8" fmla="*/ 0 h 6366294"/>
              <a:gd name="connsiteX0" fmla="*/ 0 w 4041457"/>
              <a:gd name="connsiteY0" fmla="*/ 0 h 6366294"/>
              <a:gd name="connsiteX1" fmla="*/ 4028545 w 4041457"/>
              <a:gd name="connsiteY1" fmla="*/ 0 h 6366294"/>
              <a:gd name="connsiteX2" fmla="*/ 4041457 w 4041457"/>
              <a:gd name="connsiteY2" fmla="*/ 1029010 h 6366294"/>
              <a:gd name="connsiteX3" fmla="*/ 3681080 w 4041457"/>
              <a:gd name="connsiteY3" fmla="*/ 631477 h 6366294"/>
              <a:gd name="connsiteX4" fmla="*/ 3623169 w 4041457"/>
              <a:gd name="connsiteY4" fmla="*/ 5907812 h 6366294"/>
              <a:gd name="connsiteX5" fmla="*/ 4028545 w 4041457"/>
              <a:gd name="connsiteY5" fmla="*/ 5907812 h 6366294"/>
              <a:gd name="connsiteX6" fmla="*/ 4028545 w 4041457"/>
              <a:gd name="connsiteY6" fmla="*/ 6366294 h 6366294"/>
              <a:gd name="connsiteX7" fmla="*/ 0 w 4041457"/>
              <a:gd name="connsiteY7" fmla="*/ 6366294 h 6366294"/>
              <a:gd name="connsiteX8" fmla="*/ 0 w 4041457"/>
              <a:gd name="connsiteY8" fmla="*/ 0 h 6366294"/>
              <a:gd name="connsiteX0" fmla="*/ 0 w 4041457"/>
              <a:gd name="connsiteY0" fmla="*/ 0 h 6366294"/>
              <a:gd name="connsiteX1" fmla="*/ 4028545 w 4041457"/>
              <a:gd name="connsiteY1" fmla="*/ 0 h 6366294"/>
              <a:gd name="connsiteX2" fmla="*/ 4041457 w 4041457"/>
              <a:gd name="connsiteY2" fmla="*/ 1029010 h 6366294"/>
              <a:gd name="connsiteX3" fmla="*/ 3705745 w 4041457"/>
              <a:gd name="connsiteY3" fmla="*/ 1029010 h 6366294"/>
              <a:gd name="connsiteX4" fmla="*/ 3623169 w 4041457"/>
              <a:gd name="connsiteY4" fmla="*/ 5907812 h 6366294"/>
              <a:gd name="connsiteX5" fmla="*/ 4028545 w 4041457"/>
              <a:gd name="connsiteY5" fmla="*/ 5907812 h 6366294"/>
              <a:gd name="connsiteX6" fmla="*/ 4028545 w 4041457"/>
              <a:gd name="connsiteY6" fmla="*/ 6366294 h 6366294"/>
              <a:gd name="connsiteX7" fmla="*/ 0 w 4041457"/>
              <a:gd name="connsiteY7" fmla="*/ 6366294 h 6366294"/>
              <a:gd name="connsiteX8" fmla="*/ 0 w 4041457"/>
              <a:gd name="connsiteY8" fmla="*/ 0 h 6366294"/>
              <a:gd name="connsiteX0" fmla="*/ 0 w 4041457"/>
              <a:gd name="connsiteY0" fmla="*/ 0 h 6366294"/>
              <a:gd name="connsiteX1" fmla="*/ 4028545 w 4041457"/>
              <a:gd name="connsiteY1" fmla="*/ 0 h 6366294"/>
              <a:gd name="connsiteX2" fmla="*/ 4041457 w 4041457"/>
              <a:gd name="connsiteY2" fmla="*/ 1029010 h 6366294"/>
              <a:gd name="connsiteX3" fmla="*/ 3705745 w 4041457"/>
              <a:gd name="connsiteY3" fmla="*/ 1029010 h 6366294"/>
              <a:gd name="connsiteX4" fmla="*/ 3623169 w 4041457"/>
              <a:gd name="connsiteY4" fmla="*/ 5907812 h 6366294"/>
              <a:gd name="connsiteX5" fmla="*/ 4028545 w 4041457"/>
              <a:gd name="connsiteY5" fmla="*/ 5337284 h 6366294"/>
              <a:gd name="connsiteX6" fmla="*/ 4028545 w 4041457"/>
              <a:gd name="connsiteY6" fmla="*/ 6366294 h 6366294"/>
              <a:gd name="connsiteX7" fmla="*/ 0 w 4041457"/>
              <a:gd name="connsiteY7" fmla="*/ 6366294 h 6366294"/>
              <a:gd name="connsiteX8" fmla="*/ 0 w 4041457"/>
              <a:gd name="connsiteY8" fmla="*/ 0 h 6366294"/>
              <a:gd name="connsiteX0" fmla="*/ 0 w 4041457"/>
              <a:gd name="connsiteY0" fmla="*/ 0 h 6366294"/>
              <a:gd name="connsiteX1" fmla="*/ 4028545 w 4041457"/>
              <a:gd name="connsiteY1" fmla="*/ 0 h 6366294"/>
              <a:gd name="connsiteX2" fmla="*/ 4041457 w 4041457"/>
              <a:gd name="connsiteY2" fmla="*/ 1029010 h 6366294"/>
              <a:gd name="connsiteX3" fmla="*/ 3705745 w 4041457"/>
              <a:gd name="connsiteY3" fmla="*/ 1029010 h 6366294"/>
              <a:gd name="connsiteX4" fmla="*/ 3641185 w 4041457"/>
              <a:gd name="connsiteY4" fmla="*/ 5393824 h 6366294"/>
              <a:gd name="connsiteX5" fmla="*/ 4028545 w 4041457"/>
              <a:gd name="connsiteY5" fmla="*/ 5337284 h 6366294"/>
              <a:gd name="connsiteX6" fmla="*/ 4028545 w 4041457"/>
              <a:gd name="connsiteY6" fmla="*/ 6366294 h 6366294"/>
              <a:gd name="connsiteX7" fmla="*/ 0 w 4041457"/>
              <a:gd name="connsiteY7" fmla="*/ 6366294 h 6366294"/>
              <a:gd name="connsiteX8" fmla="*/ 0 w 4041457"/>
              <a:gd name="connsiteY8" fmla="*/ 0 h 636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1457" h="6366294">
                <a:moveTo>
                  <a:pt x="0" y="0"/>
                </a:moveTo>
                <a:lnTo>
                  <a:pt x="4028545" y="0"/>
                </a:lnTo>
                <a:lnTo>
                  <a:pt x="4041457" y="1029010"/>
                </a:lnTo>
                <a:lnTo>
                  <a:pt x="3705745" y="1029010"/>
                </a:lnTo>
                <a:lnTo>
                  <a:pt x="3641185" y="5393824"/>
                </a:lnTo>
                <a:lnTo>
                  <a:pt x="4028545" y="5337284"/>
                </a:lnTo>
                <a:lnTo>
                  <a:pt x="4028545" y="6366294"/>
                </a:lnTo>
                <a:lnTo>
                  <a:pt x="0" y="6366294"/>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A5CFA232-0EC1-42BA-B0CB-8E6385CEA0CE}"/>
              </a:ext>
            </a:extLst>
          </p:cNvPr>
          <p:cNvSpPr/>
          <p:nvPr/>
        </p:nvSpPr>
        <p:spPr>
          <a:xfrm>
            <a:off x="4744684" y="972422"/>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Defendant and Family Interviews</a:t>
            </a:r>
          </a:p>
        </p:txBody>
      </p:sp>
      <p:sp>
        <p:nvSpPr>
          <p:cNvPr id="33" name="Freeform: Shape 32">
            <a:extLst>
              <a:ext uri="{FF2B5EF4-FFF2-40B4-BE49-F238E27FC236}">
                <a16:creationId xmlns:a16="http://schemas.microsoft.com/office/drawing/2014/main" id="{862C98BE-F5F4-4746-BA4D-383A20FC4C71}"/>
              </a:ext>
            </a:extLst>
          </p:cNvPr>
          <p:cNvSpPr/>
          <p:nvPr/>
        </p:nvSpPr>
        <p:spPr>
          <a:xfrm>
            <a:off x="4744684" y="1642494"/>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Medical Records/Evaluations</a:t>
            </a:r>
          </a:p>
        </p:txBody>
      </p:sp>
      <p:sp>
        <p:nvSpPr>
          <p:cNvPr id="34" name="Freeform: Shape 33">
            <a:extLst>
              <a:ext uri="{FF2B5EF4-FFF2-40B4-BE49-F238E27FC236}">
                <a16:creationId xmlns:a16="http://schemas.microsoft.com/office/drawing/2014/main" id="{4A2F8776-5C13-4585-A5D2-CF3B449AEA6D}"/>
              </a:ext>
            </a:extLst>
          </p:cNvPr>
          <p:cNvSpPr/>
          <p:nvPr/>
        </p:nvSpPr>
        <p:spPr>
          <a:xfrm>
            <a:off x="4744684" y="2278968"/>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Mental Health Treatment</a:t>
            </a:r>
          </a:p>
        </p:txBody>
      </p:sp>
      <p:sp>
        <p:nvSpPr>
          <p:cNvPr id="35" name="Freeform: Shape 34">
            <a:extLst>
              <a:ext uri="{FF2B5EF4-FFF2-40B4-BE49-F238E27FC236}">
                <a16:creationId xmlns:a16="http://schemas.microsoft.com/office/drawing/2014/main" id="{4491B40D-CD5A-4C0A-B436-84ABDB38E98E}"/>
              </a:ext>
            </a:extLst>
          </p:cNvPr>
          <p:cNvSpPr/>
          <p:nvPr/>
        </p:nvSpPr>
        <p:spPr>
          <a:xfrm>
            <a:off x="4727428" y="2915442"/>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lvl="0" defTabSz="1066800">
              <a:lnSpc>
                <a:spcPct val="90000"/>
              </a:lnSpc>
              <a:spcBef>
                <a:spcPct val="0"/>
              </a:spcBef>
              <a:spcAft>
                <a:spcPct val="35000"/>
              </a:spcAft>
            </a:pPr>
            <a:r>
              <a:rPr lang="en-US" sz="2400" b="1" kern="1200">
                <a:solidFill>
                  <a:schemeClr val="bg2">
                    <a:lumMod val="25000"/>
                  </a:schemeClr>
                </a:solidFill>
              </a:rPr>
              <a:t>Substance </a:t>
            </a:r>
            <a:r>
              <a:rPr lang="en-US" sz="2400" b="1">
                <a:solidFill>
                  <a:schemeClr val="bg2">
                    <a:lumMod val="25000"/>
                  </a:schemeClr>
                </a:solidFill>
              </a:rPr>
              <a:t>Abuse Treatment</a:t>
            </a:r>
            <a:endParaRPr lang="en-US" sz="2400" b="1" kern="1200">
              <a:solidFill>
                <a:schemeClr val="bg2">
                  <a:lumMod val="25000"/>
                </a:schemeClr>
              </a:solidFill>
            </a:endParaRPr>
          </a:p>
        </p:txBody>
      </p:sp>
      <p:sp>
        <p:nvSpPr>
          <p:cNvPr id="36" name="Freeform: Shape 35">
            <a:extLst>
              <a:ext uri="{FF2B5EF4-FFF2-40B4-BE49-F238E27FC236}">
                <a16:creationId xmlns:a16="http://schemas.microsoft.com/office/drawing/2014/main" id="{24283579-8C18-4FAB-A66F-AC9D23CF738E}"/>
              </a:ext>
            </a:extLst>
          </p:cNvPr>
          <p:cNvSpPr/>
          <p:nvPr/>
        </p:nvSpPr>
        <p:spPr>
          <a:xfrm>
            <a:off x="4744684" y="3551916"/>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Educational</a:t>
            </a:r>
            <a:r>
              <a:rPr lang="en-US" sz="2400" b="1">
                <a:solidFill>
                  <a:schemeClr val="bg2">
                    <a:lumMod val="25000"/>
                  </a:schemeClr>
                </a:solidFill>
              </a:rPr>
              <a:t> Records</a:t>
            </a:r>
            <a:endParaRPr lang="en-US" sz="2400" b="1" kern="1200">
              <a:solidFill>
                <a:schemeClr val="bg2">
                  <a:lumMod val="25000"/>
                </a:schemeClr>
              </a:solidFill>
            </a:endParaRPr>
          </a:p>
        </p:txBody>
      </p:sp>
      <p:sp>
        <p:nvSpPr>
          <p:cNvPr id="37" name="Freeform: Shape 36">
            <a:extLst>
              <a:ext uri="{FF2B5EF4-FFF2-40B4-BE49-F238E27FC236}">
                <a16:creationId xmlns:a16="http://schemas.microsoft.com/office/drawing/2014/main" id="{E818B289-99E3-4726-8EB9-1391BACC1720}"/>
              </a:ext>
            </a:extLst>
          </p:cNvPr>
          <p:cNvSpPr/>
          <p:nvPr/>
        </p:nvSpPr>
        <p:spPr>
          <a:xfrm>
            <a:off x="4744684" y="4188390"/>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Military Service Records</a:t>
            </a:r>
          </a:p>
        </p:txBody>
      </p:sp>
      <p:sp>
        <p:nvSpPr>
          <p:cNvPr id="38" name="Freeform: Shape 37">
            <a:extLst>
              <a:ext uri="{FF2B5EF4-FFF2-40B4-BE49-F238E27FC236}">
                <a16:creationId xmlns:a16="http://schemas.microsoft.com/office/drawing/2014/main" id="{FBB9B982-A9F4-47DD-BD49-0B099A1AA958}"/>
              </a:ext>
            </a:extLst>
          </p:cNvPr>
          <p:cNvSpPr/>
          <p:nvPr/>
        </p:nvSpPr>
        <p:spPr>
          <a:xfrm>
            <a:off x="4744684" y="4824864"/>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Employment Records</a:t>
            </a:r>
          </a:p>
        </p:txBody>
      </p:sp>
      <p:sp>
        <p:nvSpPr>
          <p:cNvPr id="39" name="Freeform: Shape 38">
            <a:extLst>
              <a:ext uri="{FF2B5EF4-FFF2-40B4-BE49-F238E27FC236}">
                <a16:creationId xmlns:a16="http://schemas.microsoft.com/office/drawing/2014/main" id="{4CA4679E-A434-411E-ABB5-4D5177CF26C5}"/>
              </a:ext>
            </a:extLst>
          </p:cNvPr>
          <p:cNvSpPr/>
          <p:nvPr/>
        </p:nvSpPr>
        <p:spPr>
          <a:xfrm>
            <a:off x="4744684" y="5461338"/>
            <a:ext cx="6017156" cy="565754"/>
          </a:xfrm>
          <a:custGeom>
            <a:avLst/>
            <a:gdLst>
              <a:gd name="connsiteX0" fmla="*/ 0 w 6017156"/>
              <a:gd name="connsiteY0" fmla="*/ 94294 h 565754"/>
              <a:gd name="connsiteX1" fmla="*/ 94294 w 6017156"/>
              <a:gd name="connsiteY1" fmla="*/ 0 h 565754"/>
              <a:gd name="connsiteX2" fmla="*/ 5922862 w 6017156"/>
              <a:gd name="connsiteY2" fmla="*/ 0 h 565754"/>
              <a:gd name="connsiteX3" fmla="*/ 6017156 w 6017156"/>
              <a:gd name="connsiteY3" fmla="*/ 94294 h 565754"/>
              <a:gd name="connsiteX4" fmla="*/ 6017156 w 6017156"/>
              <a:gd name="connsiteY4" fmla="*/ 471460 h 565754"/>
              <a:gd name="connsiteX5" fmla="*/ 5922862 w 6017156"/>
              <a:gd name="connsiteY5" fmla="*/ 565754 h 565754"/>
              <a:gd name="connsiteX6" fmla="*/ 94294 w 6017156"/>
              <a:gd name="connsiteY6" fmla="*/ 565754 h 565754"/>
              <a:gd name="connsiteX7" fmla="*/ 0 w 6017156"/>
              <a:gd name="connsiteY7" fmla="*/ 471460 h 565754"/>
              <a:gd name="connsiteX8" fmla="*/ 0 w 6017156"/>
              <a:gd name="connsiteY8" fmla="*/ 94294 h 56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56" h="565754">
                <a:moveTo>
                  <a:pt x="0" y="94294"/>
                </a:moveTo>
                <a:cubicBezTo>
                  <a:pt x="0" y="42217"/>
                  <a:pt x="42217" y="0"/>
                  <a:pt x="94294" y="0"/>
                </a:cubicBezTo>
                <a:lnTo>
                  <a:pt x="5922862" y="0"/>
                </a:lnTo>
                <a:cubicBezTo>
                  <a:pt x="5974939" y="0"/>
                  <a:pt x="6017156" y="42217"/>
                  <a:pt x="6017156" y="94294"/>
                </a:cubicBezTo>
                <a:lnTo>
                  <a:pt x="6017156" y="471460"/>
                </a:lnTo>
                <a:cubicBezTo>
                  <a:pt x="6017156" y="523537"/>
                  <a:pt x="5974939" y="565754"/>
                  <a:pt x="5922862" y="565754"/>
                </a:cubicBezTo>
                <a:lnTo>
                  <a:pt x="94294" y="565754"/>
                </a:lnTo>
                <a:cubicBezTo>
                  <a:pt x="42217" y="565754"/>
                  <a:pt x="0" y="523537"/>
                  <a:pt x="0" y="471460"/>
                </a:cubicBezTo>
                <a:lnTo>
                  <a:pt x="0" y="94294"/>
                </a:lnTo>
                <a:close/>
              </a:path>
            </a:pathLst>
          </a:custGeom>
          <a:solidFill>
            <a:schemeClr val="bg1">
              <a:lumMod val="95000"/>
              <a:alpha val="96000"/>
            </a:schemeClr>
          </a:solidFill>
          <a:ln w="28575">
            <a:solidFill>
              <a:schemeClr val="tx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058" tIns="119058" rIns="119058" bIns="119058"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2">
                    <a:lumMod val="25000"/>
                  </a:schemeClr>
                </a:solidFill>
              </a:rPr>
              <a:t>Financial Records</a:t>
            </a:r>
          </a:p>
        </p:txBody>
      </p:sp>
      <p:sp>
        <p:nvSpPr>
          <p:cNvPr id="40" name="TextBox 39">
            <a:extLst>
              <a:ext uri="{FF2B5EF4-FFF2-40B4-BE49-F238E27FC236}">
                <a16:creationId xmlns:a16="http://schemas.microsoft.com/office/drawing/2014/main" id="{11AFAD6B-6F22-4514-94D3-09524D226BE4}"/>
              </a:ext>
            </a:extLst>
          </p:cNvPr>
          <p:cNvSpPr txBox="1"/>
          <p:nvPr/>
        </p:nvSpPr>
        <p:spPr>
          <a:xfrm>
            <a:off x="2118365" y="2546282"/>
            <a:ext cx="2262371" cy="2062103"/>
          </a:xfrm>
          <a:prstGeom prst="rect">
            <a:avLst/>
          </a:prstGeom>
          <a:noFill/>
        </p:spPr>
        <p:txBody>
          <a:bodyPr wrap="square" lIns="91440" tIns="45720" rIns="91440" bIns="45720" rtlCol="0" anchor="t">
            <a:spAutoFit/>
          </a:bodyPr>
          <a:lstStyle/>
          <a:p>
            <a:pPr algn="r"/>
            <a:r>
              <a:rPr lang="en-US" sz="3200" b="1">
                <a:solidFill>
                  <a:schemeClr val="bg1"/>
                </a:solidFill>
              </a:rPr>
              <a:t>Supporting Departures and Variances</a:t>
            </a:r>
            <a:endParaRPr lang="en-US" sz="3200" b="1">
              <a:solidFill>
                <a:schemeClr val="bg1"/>
              </a:solidFill>
              <a:cs typeface="Calibri"/>
            </a:endParaRPr>
          </a:p>
        </p:txBody>
      </p:sp>
    </p:spTree>
    <p:extLst>
      <p:ext uri="{BB962C8B-B14F-4D97-AF65-F5344CB8AC3E}">
        <p14:creationId xmlns:p14="http://schemas.microsoft.com/office/powerpoint/2010/main" val="35771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CE7E-9490-4B46-AE3A-6899E6180D55}"/>
              </a:ext>
            </a:extLst>
          </p:cNvPr>
          <p:cNvSpPr>
            <a:spLocks noGrp="1"/>
          </p:cNvSpPr>
          <p:nvPr>
            <p:ph type="title"/>
            <p:custDataLst>
              <p:tags r:id="rId2"/>
            </p:custDataLst>
          </p:nvPr>
        </p:nvSpPr>
        <p:spPr>
          <a:xfrm>
            <a:off x="838200" y="141778"/>
            <a:ext cx="10515600" cy="1255368"/>
          </a:xfrm>
        </p:spPr>
        <p:txBody>
          <a:bodyPr/>
          <a:lstStyle/>
          <a:p>
            <a:r>
              <a:rPr lang="en-US" b="1"/>
              <a:t>Commission Reports</a:t>
            </a:r>
          </a:p>
        </p:txBody>
      </p:sp>
      <p:sp>
        <p:nvSpPr>
          <p:cNvPr id="5" name="Text Placeholder 4"/>
          <p:cNvSpPr>
            <a:spLocks noGrp="1"/>
          </p:cNvSpPr>
          <p:nvPr>
            <p:ph sz="half" idx="1"/>
            <p:custDataLst>
              <p:tags r:id="rId3"/>
            </p:custDataLst>
          </p:nvPr>
        </p:nvSpPr>
        <p:spPr/>
        <p:txBody>
          <a:bodyPr>
            <a:normAutofit/>
          </a:bodyPr>
          <a:lstStyle/>
          <a:p>
            <a:pPr marL="0" indent="0">
              <a:buNone/>
            </a:pPr>
            <a:r>
              <a:rPr lang="en-US" altLang="en-US" sz="5400">
                <a:solidFill>
                  <a:schemeClr val="tx1">
                    <a:lumMod val="75000"/>
                    <a:lumOff val="25000"/>
                  </a:schemeClr>
                </a:solidFill>
                <a:latin typeface="Century Schoolbook" panose="02040604050505020304"/>
              </a:rPr>
              <a:t>               </a:t>
            </a:r>
            <a:endParaRPr lang="en-US" sz="5400">
              <a:latin typeface="Century Schoolbook" panose="02040604050505020304"/>
            </a:endParaRPr>
          </a:p>
        </p:txBody>
      </p:sp>
      <p:sp>
        <p:nvSpPr>
          <p:cNvPr id="3" name="TextBox 2"/>
          <p:cNvSpPr txBox="1"/>
          <p:nvPr>
            <p:custDataLst>
              <p:tags r:id="rId4"/>
            </p:custDataLst>
          </p:nvPr>
        </p:nvSpPr>
        <p:spPr>
          <a:xfrm>
            <a:off x="6252358" y="3846784"/>
            <a:ext cx="41563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3600" b="1" i="0" u="none" strike="noStrike" kern="0" cap="none" spc="0" normalizeH="0" baseline="0" noProof="0">
                <a:ln>
                  <a:noFill/>
                </a:ln>
                <a:solidFill>
                  <a:prstClr val="white"/>
                </a:solidFill>
                <a:effectLst/>
                <a:uLnTx/>
                <a:uFillTx/>
                <a:latin typeface="Cambria"/>
                <a:ea typeface="+mn-ea"/>
                <a:cs typeface="+mn-cs"/>
              </a:rPr>
              <a:t>      </a:t>
            </a:r>
          </a:p>
        </p:txBody>
      </p:sp>
      <p:pic>
        <p:nvPicPr>
          <p:cNvPr id="6" name="Picture 5" descr="Graphical user interface&#10;&#10;Description automatically generated with medium confidence">
            <a:extLst>
              <a:ext uri="{FF2B5EF4-FFF2-40B4-BE49-F238E27FC236}">
                <a16:creationId xmlns:a16="http://schemas.microsoft.com/office/drawing/2014/main" id="{2DCE5028-39DF-414A-9A9E-3780C6917DA3}"/>
              </a:ext>
            </a:extLst>
          </p:cNvPr>
          <p:cNvPicPr>
            <a:picLocks noChangeAspect="1"/>
          </p:cNvPicPr>
          <p:nvPr>
            <p:custDataLst>
              <p:tags r:id="rId5"/>
            </p:custDataLst>
          </p:nvPr>
        </p:nvPicPr>
        <p:blipFill rotWithShape="1">
          <a:blip r:embed="rId9">
            <a:extLst>
              <a:ext uri="{28A0092B-C50C-407E-A947-70E740481C1C}">
                <a14:useLocalDpi xmlns:a14="http://schemas.microsoft.com/office/drawing/2010/main" val="0"/>
              </a:ext>
            </a:extLst>
          </a:blip>
          <a:srcRect r="46184"/>
          <a:stretch/>
        </p:blipFill>
        <p:spPr>
          <a:xfrm>
            <a:off x="0" y="1500138"/>
            <a:ext cx="5558589" cy="5357862"/>
          </a:xfrm>
          <a:prstGeom prst="rect">
            <a:avLst/>
          </a:prstGeom>
        </p:spPr>
      </p:pic>
      <p:pic>
        <p:nvPicPr>
          <p:cNvPr id="8" name="Picture 7" descr="Text, letter&#10;&#10;Description automatically generated">
            <a:extLst>
              <a:ext uri="{FF2B5EF4-FFF2-40B4-BE49-F238E27FC236}">
                <a16:creationId xmlns:a16="http://schemas.microsoft.com/office/drawing/2014/main" id="{101EBEB3-618D-461E-8051-F713381C715C}"/>
              </a:ext>
            </a:extLst>
          </p:cNvPr>
          <p:cNvPicPr>
            <a:picLocks noChangeAspect="1"/>
          </p:cNvPicPr>
          <p:nvPr>
            <p:custDataLst>
              <p:tags r:id="rId6"/>
            </p:custDataLst>
          </p:nvPr>
        </p:nvPicPr>
        <p:blipFill rotWithShape="1">
          <a:blip r:embed="rId10">
            <a:extLst>
              <a:ext uri="{28A0092B-C50C-407E-A947-70E740481C1C}">
                <a14:useLocalDpi xmlns:a14="http://schemas.microsoft.com/office/drawing/2010/main" val="0"/>
              </a:ext>
            </a:extLst>
          </a:blip>
          <a:srcRect l="32030" r="23137"/>
          <a:stretch/>
        </p:blipFill>
        <p:spPr>
          <a:xfrm>
            <a:off x="6858000" y="1764736"/>
            <a:ext cx="5334000" cy="5093264"/>
          </a:xfrm>
          <a:prstGeom prst="rect">
            <a:avLst/>
          </a:prstGeom>
        </p:spPr>
      </p:pic>
    </p:spTree>
    <p:custDataLst>
      <p:tags r:id="rId1"/>
    </p:custDataLst>
    <p:extLst>
      <p:ext uri="{BB962C8B-B14F-4D97-AF65-F5344CB8AC3E}">
        <p14:creationId xmlns:p14="http://schemas.microsoft.com/office/powerpoint/2010/main" val="80710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617B-B807-426F-887F-DEB483959491}"/>
              </a:ext>
            </a:extLst>
          </p:cNvPr>
          <p:cNvSpPr>
            <a:spLocks noGrp="1"/>
          </p:cNvSpPr>
          <p:nvPr>
            <p:ph type="title"/>
          </p:nvPr>
        </p:nvSpPr>
        <p:spPr/>
        <p:txBody>
          <a:bodyPr/>
          <a:lstStyle/>
          <a:p>
            <a:r>
              <a:rPr lang="en-US" b="1">
                <a:solidFill>
                  <a:schemeClr val="tx1">
                    <a:lumMod val="75000"/>
                    <a:lumOff val="25000"/>
                  </a:schemeClr>
                </a:solidFill>
              </a:rPr>
              <a:t>Multiple Sentence Problem</a:t>
            </a:r>
          </a:p>
        </p:txBody>
      </p:sp>
      <p:sp>
        <p:nvSpPr>
          <p:cNvPr id="3" name="Text Placeholder 2">
            <a:extLst>
              <a:ext uri="{FF2B5EF4-FFF2-40B4-BE49-F238E27FC236}">
                <a16:creationId xmlns:a16="http://schemas.microsoft.com/office/drawing/2014/main" id="{E4F72374-2A8D-47A1-BCEB-16DEDA7BAE7F}"/>
              </a:ext>
            </a:extLst>
          </p:cNvPr>
          <p:cNvSpPr>
            <a:spLocks noGrp="1"/>
          </p:cNvSpPr>
          <p:nvPr>
            <p:ph type="body" sz="quarter" idx="10"/>
          </p:nvPr>
        </p:nvSpPr>
        <p:spPr/>
        <p:txBody>
          <a:bodyPr vert="horz" lIns="91440" tIns="45720" rIns="91440" bIns="45720" rtlCol="0" anchor="t">
            <a:normAutofit/>
          </a:bodyPr>
          <a:lstStyle/>
          <a:p>
            <a:pPr marL="0" indent="0" algn="l">
              <a:buNone/>
            </a:pPr>
            <a:r>
              <a:rPr lang="en-US">
                <a:solidFill>
                  <a:schemeClr val="tx1">
                    <a:lumMod val="75000"/>
                    <a:lumOff val="25000"/>
                  </a:schemeClr>
                </a:solidFill>
                <a:cs typeface="Times New Roman"/>
              </a:rPr>
              <a: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a:t>
            </a:r>
          </a:p>
          <a:p>
            <a:pPr marL="0" indent="0" algn="l">
              <a:buNone/>
            </a:pPr>
            <a:endParaRPr lang="en-US">
              <a:solidFill>
                <a:schemeClr val="tx1">
                  <a:lumMod val="75000"/>
                  <a:lumOff val="25000"/>
                </a:schemeClr>
              </a:solidFill>
              <a:cs typeface="Times New Roman"/>
            </a:endParaRPr>
          </a:p>
          <a:p>
            <a:pPr marL="0" indent="0" algn="l">
              <a:buNone/>
            </a:pPr>
            <a:r>
              <a:rPr lang="en-US">
                <a:solidFill>
                  <a:schemeClr val="tx1">
                    <a:lumMod val="75000"/>
                    <a:lumOff val="25000"/>
                  </a:schemeClr>
                </a:solidFill>
                <a:cs typeface="Times New Roman"/>
              </a:rPr>
              <a:t>Your goal is to have her entire state sentence count toward the federal sentence. </a:t>
            </a:r>
          </a:p>
          <a:p>
            <a:pPr marL="0" indent="0" algn="l">
              <a:buNone/>
            </a:pPr>
            <a:endParaRPr lang="en-US">
              <a:solidFill>
                <a:schemeClr val="tx1">
                  <a:lumMod val="75000"/>
                  <a:lumOff val="25000"/>
                </a:schemeClr>
              </a:solidFill>
              <a:cs typeface="Times New Roman"/>
            </a:endParaRPr>
          </a:p>
          <a:p>
            <a:pPr marL="0" indent="0" algn="l">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p:txBody>
      </p:sp>
    </p:spTree>
    <p:extLst>
      <p:ext uri="{BB962C8B-B14F-4D97-AF65-F5344CB8AC3E}">
        <p14:creationId xmlns:p14="http://schemas.microsoft.com/office/powerpoint/2010/main" val="79312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724-98BE-4F3B-AB03-12FD78D1E600}"/>
              </a:ext>
            </a:extLst>
          </p:cNvPr>
          <p:cNvSpPr>
            <a:spLocks noGrp="1"/>
          </p:cNvSpPr>
          <p:nvPr>
            <p:ph type="title"/>
          </p:nvPr>
        </p:nvSpPr>
        <p:spPr/>
        <p:txBody>
          <a:bodyPr/>
          <a:lstStyle/>
          <a:p>
            <a:r>
              <a:rPr lang="en-US" b="1">
                <a:solidFill>
                  <a:schemeClr val="tx1">
                    <a:lumMod val="75000"/>
                    <a:lumOff val="25000"/>
                  </a:schemeClr>
                </a:solidFill>
              </a:rPr>
              <a:t>Learning Outcomes</a:t>
            </a:r>
          </a:p>
        </p:txBody>
      </p:sp>
      <p:sp>
        <p:nvSpPr>
          <p:cNvPr id="4" name="Text Placeholder 2">
            <a:extLst>
              <a:ext uri="{FF2B5EF4-FFF2-40B4-BE49-F238E27FC236}">
                <a16:creationId xmlns:a16="http://schemas.microsoft.com/office/drawing/2014/main" id="{D0A12860-CB78-47D9-844B-0477D18D38D8}"/>
              </a:ext>
            </a:extLst>
          </p:cNvPr>
          <p:cNvSpPr txBox="1">
            <a:spLocks/>
          </p:cNvSpPr>
          <p:nvPr/>
        </p:nvSpPr>
        <p:spPr>
          <a:xfrm>
            <a:off x="838200" y="1865561"/>
            <a:ext cx="10515600" cy="457404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3200">
                <a:solidFill>
                  <a:schemeClr val="tx1">
                    <a:lumMod val="75000"/>
                    <a:lumOff val="25000"/>
                  </a:schemeClr>
                </a:solidFill>
              </a:rPr>
              <a:t>You should now be able to:</a:t>
            </a:r>
            <a:endParaRPr lang="en-US" sz="3200">
              <a:solidFill>
                <a:schemeClr val="tx1">
                  <a:lumMod val="75000"/>
                  <a:lumOff val="25000"/>
                </a:schemeClr>
              </a:solidFill>
              <a:cs typeface="Calibri"/>
            </a:endParaRPr>
          </a:p>
          <a:p>
            <a:pPr marL="574675" indent="0">
              <a:spcAft>
                <a:spcPts val="1000"/>
              </a:spcAft>
              <a:buNone/>
            </a:pPr>
            <a:r>
              <a:rPr lang="en-US" sz="3200" b="1">
                <a:solidFill>
                  <a:schemeClr val="tx1">
                    <a:lumMod val="75000"/>
                    <a:lumOff val="25000"/>
                  </a:schemeClr>
                </a:solidFill>
                <a:cs typeface="Calibri"/>
              </a:rPr>
              <a:t>Apply</a:t>
            </a:r>
            <a:r>
              <a:rPr lang="en-US" sz="3200">
                <a:solidFill>
                  <a:schemeClr val="tx1">
                    <a:lumMod val="75000"/>
                    <a:lumOff val="25000"/>
                  </a:schemeClr>
                </a:solidFill>
                <a:cs typeface="Calibri"/>
              </a:rPr>
              <a:t> the rules for undischarged, anticipated, and discharged sentences; </a:t>
            </a:r>
          </a:p>
          <a:p>
            <a:pPr marL="574675" indent="0">
              <a:spcAft>
                <a:spcPts val="1000"/>
              </a:spcAft>
              <a:buFont typeface="Arial" panose="020B0604020202020204" pitchFamily="34" charset="0"/>
              <a:buNone/>
            </a:pPr>
            <a:r>
              <a:rPr lang="en-US" sz="3200" b="1">
                <a:solidFill>
                  <a:schemeClr val="tx1">
                    <a:lumMod val="75000"/>
                    <a:lumOff val="25000"/>
                  </a:schemeClr>
                </a:solidFill>
                <a:cs typeface="Calibri"/>
              </a:rPr>
              <a:t>Describe</a:t>
            </a:r>
            <a:r>
              <a:rPr lang="en-US" sz="3200">
                <a:solidFill>
                  <a:schemeClr val="tx1">
                    <a:lumMod val="75000"/>
                    <a:lumOff val="25000"/>
                  </a:schemeClr>
                </a:solidFill>
                <a:cs typeface="Calibri"/>
              </a:rPr>
              <a:t> the three-step sentencing process; and</a:t>
            </a:r>
            <a:endParaRPr lang="en-US" sz="3200">
              <a:solidFill>
                <a:schemeClr val="tx1">
                  <a:lumMod val="75000"/>
                  <a:lumOff val="25000"/>
                </a:schemeClr>
              </a:solidFill>
              <a:ea typeface="+mn-lt"/>
              <a:cs typeface="+mn-lt"/>
            </a:endParaRPr>
          </a:p>
          <a:p>
            <a:pPr marL="574675" indent="0">
              <a:spcAft>
                <a:spcPts val="1000"/>
              </a:spcAft>
              <a:buFont typeface="Arial" panose="020B0604020202020204" pitchFamily="34" charset="0"/>
              <a:buNone/>
            </a:pPr>
            <a:r>
              <a:rPr lang="en-US" sz="3200" b="1">
                <a:solidFill>
                  <a:schemeClr val="tx1">
                    <a:lumMod val="75000"/>
                    <a:lumOff val="25000"/>
                  </a:schemeClr>
                </a:solidFill>
                <a:cs typeface="Calibri"/>
              </a:rPr>
              <a:t>Evaluate </a:t>
            </a:r>
            <a:r>
              <a:rPr lang="en-US" sz="3200">
                <a:solidFill>
                  <a:schemeClr val="tx1">
                    <a:lumMod val="75000"/>
                    <a:lumOff val="25000"/>
                  </a:schemeClr>
                </a:solidFill>
                <a:cs typeface="Calibri"/>
              </a:rPr>
              <a:t>the applicability of departures and variances.</a:t>
            </a:r>
          </a:p>
        </p:txBody>
      </p:sp>
    </p:spTree>
    <p:extLst>
      <p:ext uri="{BB962C8B-B14F-4D97-AF65-F5344CB8AC3E}">
        <p14:creationId xmlns:p14="http://schemas.microsoft.com/office/powerpoint/2010/main" val="254694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6F3D-B751-4F99-B711-E521D45FC87A}"/>
              </a:ext>
            </a:extLst>
          </p:cNvPr>
          <p:cNvSpPr>
            <a:spLocks noGrp="1"/>
          </p:cNvSpPr>
          <p:nvPr>
            <p:ph type="title"/>
          </p:nvPr>
        </p:nvSpPr>
        <p:spPr/>
        <p:txBody>
          <a:bodyPr/>
          <a:lstStyle/>
          <a:p>
            <a:r>
              <a:rPr lang="en-US"/>
              <a:t>Questions or Comments?</a:t>
            </a:r>
          </a:p>
        </p:txBody>
      </p:sp>
    </p:spTree>
    <p:extLst>
      <p:ext uri="{BB962C8B-B14F-4D97-AF65-F5344CB8AC3E}">
        <p14:creationId xmlns:p14="http://schemas.microsoft.com/office/powerpoint/2010/main" val="202211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36E2-08B2-46B0-9089-8A21773824A7}"/>
              </a:ext>
            </a:extLst>
          </p:cNvPr>
          <p:cNvSpPr>
            <a:spLocks noGrp="1"/>
          </p:cNvSpPr>
          <p:nvPr>
            <p:ph type="title"/>
          </p:nvPr>
        </p:nvSpPr>
        <p:spPr>
          <a:xfrm>
            <a:off x="630936" y="154425"/>
            <a:ext cx="10515600" cy="1325563"/>
          </a:xfrm>
        </p:spPr>
        <p:txBody>
          <a:bodyPr/>
          <a:lstStyle/>
          <a:p>
            <a:r>
              <a:rPr lang="en-US" b="1"/>
              <a:t>Essential Concepts</a:t>
            </a:r>
          </a:p>
        </p:txBody>
      </p:sp>
      <p:graphicFrame>
        <p:nvGraphicFramePr>
          <p:cNvPr id="4" name="Diagram 3">
            <a:extLst>
              <a:ext uri="{FF2B5EF4-FFF2-40B4-BE49-F238E27FC236}">
                <a16:creationId xmlns:a16="http://schemas.microsoft.com/office/drawing/2014/main" id="{2713CD35-F643-4185-A788-6F9C23B1068D}"/>
              </a:ext>
            </a:extLst>
          </p:cNvPr>
          <p:cNvGraphicFramePr/>
          <p:nvPr>
            <p:extLst>
              <p:ext uri="{D42A27DB-BD31-4B8C-83A1-F6EECF244321}">
                <p14:modId xmlns:p14="http://schemas.microsoft.com/office/powerpoint/2010/main" val="2550039635"/>
              </p:ext>
            </p:extLst>
          </p:nvPr>
        </p:nvGraphicFramePr>
        <p:xfrm>
          <a:off x="1548845" y="11788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9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3C123C2-0051-4932-BAD0-8E19D978B2AC}"/>
                                            </p:graphicEl>
                                          </p:spTgt>
                                        </p:tgtEl>
                                        <p:attrNameLst>
                                          <p:attrName>style.visibility</p:attrName>
                                        </p:attrNameLst>
                                      </p:cBhvr>
                                      <p:to>
                                        <p:strVal val="visible"/>
                                      </p:to>
                                    </p:set>
                                    <p:animEffect transition="in" filter="fade">
                                      <p:cBhvr>
                                        <p:cTn id="7" dur="500"/>
                                        <p:tgtEl>
                                          <p:spTgt spid="4">
                                            <p:graphicEl>
                                              <a:dgm id="{73C123C2-0051-4932-BAD0-8E19D978B2A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0998B8C-CDCE-4874-9BCE-ECBF94A72D17}"/>
                                            </p:graphicEl>
                                          </p:spTgt>
                                        </p:tgtEl>
                                        <p:attrNameLst>
                                          <p:attrName>style.visibility</p:attrName>
                                        </p:attrNameLst>
                                      </p:cBhvr>
                                      <p:to>
                                        <p:strVal val="visible"/>
                                      </p:to>
                                    </p:set>
                                    <p:animEffect transition="in" filter="fade">
                                      <p:cBhvr>
                                        <p:cTn id="10" dur="500"/>
                                        <p:tgtEl>
                                          <p:spTgt spid="4">
                                            <p:graphicEl>
                                              <a:dgm id="{F0998B8C-CDCE-4874-9BCE-ECBF94A72D1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D90B262-F330-4683-BF8B-D2C7F4ABA5FE}"/>
                                            </p:graphicEl>
                                          </p:spTgt>
                                        </p:tgtEl>
                                        <p:attrNameLst>
                                          <p:attrName>style.visibility</p:attrName>
                                        </p:attrNameLst>
                                      </p:cBhvr>
                                      <p:to>
                                        <p:strVal val="visible"/>
                                      </p:to>
                                    </p:set>
                                    <p:animEffect transition="in" filter="fade">
                                      <p:cBhvr>
                                        <p:cTn id="13" dur="500"/>
                                        <p:tgtEl>
                                          <p:spTgt spid="4">
                                            <p:graphicEl>
                                              <a:dgm id="{2D90B262-F330-4683-BF8B-D2C7F4ABA5F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E54D2BFC-28BB-4DD8-B0D2-448D11460EDD}"/>
                                            </p:graphicEl>
                                          </p:spTgt>
                                        </p:tgtEl>
                                        <p:attrNameLst>
                                          <p:attrName>style.visibility</p:attrName>
                                        </p:attrNameLst>
                                      </p:cBhvr>
                                      <p:to>
                                        <p:strVal val="visible"/>
                                      </p:to>
                                    </p:set>
                                    <p:animEffect transition="in" filter="fade">
                                      <p:cBhvr>
                                        <p:cTn id="18" dur="500"/>
                                        <p:tgtEl>
                                          <p:spTgt spid="4">
                                            <p:graphicEl>
                                              <a:dgm id="{E54D2BFC-28BB-4DD8-B0D2-448D11460EDD}"/>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8B2152CA-F78D-4821-82D4-C519CCC0ABE7}"/>
                                            </p:graphicEl>
                                          </p:spTgt>
                                        </p:tgtEl>
                                        <p:attrNameLst>
                                          <p:attrName>style.visibility</p:attrName>
                                        </p:attrNameLst>
                                      </p:cBhvr>
                                      <p:to>
                                        <p:strVal val="visible"/>
                                      </p:to>
                                    </p:set>
                                    <p:animEffect transition="in" filter="fade">
                                      <p:cBhvr>
                                        <p:cTn id="21" dur="500"/>
                                        <p:tgtEl>
                                          <p:spTgt spid="4">
                                            <p:graphicEl>
                                              <a:dgm id="{8B2152CA-F78D-4821-82D4-C519CCC0ABE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148A8ACA-7A39-4078-B696-6D9AD071AFBB}"/>
                                            </p:graphicEl>
                                          </p:spTgt>
                                        </p:tgtEl>
                                        <p:attrNameLst>
                                          <p:attrName>style.visibility</p:attrName>
                                        </p:attrNameLst>
                                      </p:cBhvr>
                                      <p:to>
                                        <p:strVal val="visible"/>
                                      </p:to>
                                    </p:set>
                                    <p:animEffect transition="in" filter="fade">
                                      <p:cBhvr>
                                        <p:cTn id="26" dur="500"/>
                                        <p:tgtEl>
                                          <p:spTgt spid="4">
                                            <p:graphicEl>
                                              <a:dgm id="{148A8ACA-7A39-4078-B696-6D9AD071AFBB}"/>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6FE08400-E5F1-4510-9386-D57DC494FF9C}"/>
                                            </p:graphicEl>
                                          </p:spTgt>
                                        </p:tgtEl>
                                        <p:attrNameLst>
                                          <p:attrName>style.visibility</p:attrName>
                                        </p:attrNameLst>
                                      </p:cBhvr>
                                      <p:to>
                                        <p:strVal val="visible"/>
                                      </p:to>
                                    </p:set>
                                    <p:animEffect transition="in" filter="fade">
                                      <p:cBhvr>
                                        <p:cTn id="29" dur="500"/>
                                        <p:tgtEl>
                                          <p:spTgt spid="4">
                                            <p:graphicEl>
                                              <a:dgm id="{6FE08400-E5F1-4510-9386-D57DC494FF9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8BE5B616-A79A-4798-B4D2-EC84C6E84841}"/>
                                            </p:graphicEl>
                                          </p:spTgt>
                                        </p:tgtEl>
                                        <p:attrNameLst>
                                          <p:attrName>style.visibility</p:attrName>
                                        </p:attrNameLst>
                                      </p:cBhvr>
                                      <p:to>
                                        <p:strVal val="visible"/>
                                      </p:to>
                                    </p:set>
                                    <p:animEffect transition="in" filter="fade">
                                      <p:cBhvr>
                                        <p:cTn id="34" dur="500"/>
                                        <p:tgtEl>
                                          <p:spTgt spid="4">
                                            <p:graphicEl>
                                              <a:dgm id="{8BE5B616-A79A-4798-B4D2-EC84C6E8484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1ACE0BF0-198C-4CC6-9065-1D04DBAB219A}"/>
                                            </p:graphicEl>
                                          </p:spTgt>
                                        </p:tgtEl>
                                        <p:attrNameLst>
                                          <p:attrName>style.visibility</p:attrName>
                                        </p:attrNameLst>
                                      </p:cBhvr>
                                      <p:to>
                                        <p:strVal val="visible"/>
                                      </p:to>
                                    </p:set>
                                    <p:animEffect transition="in" filter="fade">
                                      <p:cBhvr>
                                        <p:cTn id="37" dur="500"/>
                                        <p:tgtEl>
                                          <p:spTgt spid="4">
                                            <p:graphicEl>
                                              <a:dgm id="{1ACE0BF0-198C-4CC6-9065-1D04DBAB21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4749-4B4D-4AB7-A49C-0E6694229EDC}"/>
              </a:ext>
            </a:extLst>
          </p:cNvPr>
          <p:cNvSpPr>
            <a:spLocks noGrp="1"/>
          </p:cNvSpPr>
          <p:nvPr>
            <p:ph type="title"/>
          </p:nvPr>
        </p:nvSpPr>
        <p:spPr>
          <a:xfrm>
            <a:off x="838200" y="365126"/>
            <a:ext cx="10515600" cy="1216248"/>
          </a:xfrm>
        </p:spPr>
        <p:txBody>
          <a:bodyPr>
            <a:normAutofit/>
          </a:bodyPr>
          <a:lstStyle/>
          <a:p>
            <a:r>
              <a:rPr lang="en-US" b="1">
                <a:solidFill>
                  <a:schemeClr val="tx1">
                    <a:lumMod val="75000"/>
                    <a:lumOff val="25000"/>
                  </a:schemeClr>
                </a:solidFill>
              </a:rPr>
              <a:t>Primary Custody</a:t>
            </a:r>
            <a:endParaRPr lang="en-US" sz="2800" b="1">
              <a:solidFill>
                <a:schemeClr val="tx1">
                  <a:lumMod val="75000"/>
                  <a:lumOff val="25000"/>
                </a:schemeClr>
              </a:solidFill>
            </a:endParaRPr>
          </a:p>
        </p:txBody>
      </p:sp>
      <p:sp>
        <p:nvSpPr>
          <p:cNvPr id="10" name="Text Placeholder 2">
            <a:extLst>
              <a:ext uri="{FF2B5EF4-FFF2-40B4-BE49-F238E27FC236}">
                <a16:creationId xmlns:a16="http://schemas.microsoft.com/office/drawing/2014/main" id="{07B57C1B-CB71-4B06-B55E-E96C99445E78}"/>
              </a:ext>
            </a:extLst>
          </p:cNvPr>
          <p:cNvSpPr>
            <a:spLocks noGrp="1"/>
          </p:cNvSpPr>
          <p:nvPr>
            <p:ph type="body" sz="quarter" idx="10"/>
          </p:nvPr>
        </p:nvSpPr>
        <p:spPr>
          <a:xfrm>
            <a:off x="498763" y="1581374"/>
            <a:ext cx="11194473" cy="3923285"/>
          </a:xfrm>
        </p:spPr>
        <p:txBody>
          <a:bodyPr vert="horz" lIns="91440" tIns="45720" rIns="91440" bIns="45720" rtlCol="0" anchor="t">
            <a:noAutofit/>
          </a:bodyPr>
          <a:lstStyle/>
          <a:p>
            <a:pPr algn="l"/>
            <a:r>
              <a:rPr lang="en-US" sz="3200">
                <a:solidFill>
                  <a:schemeClr val="accent4"/>
                </a:solidFill>
                <a:cs typeface="Times New Roman"/>
              </a:rPr>
              <a:t>The </a:t>
            </a:r>
            <a:r>
              <a:rPr lang="en-US" sz="3200" b="1">
                <a:solidFill>
                  <a:schemeClr val="accent4"/>
                </a:solidFill>
                <a:cs typeface="Times New Roman"/>
              </a:rPr>
              <a:t>first sovereign</a:t>
            </a:r>
            <a:r>
              <a:rPr lang="en-US" sz="3200">
                <a:solidFill>
                  <a:schemeClr val="accent4"/>
                </a:solidFill>
                <a:cs typeface="Times New Roman"/>
              </a:rPr>
              <a:t> to arrest the defendant has </a:t>
            </a:r>
            <a:r>
              <a:rPr lang="en-US" sz="3200" b="1">
                <a:solidFill>
                  <a:schemeClr val="accent2"/>
                </a:solidFill>
                <a:cs typeface="Times New Roman"/>
              </a:rPr>
              <a:t>primary custody</a:t>
            </a:r>
            <a:r>
              <a:rPr lang="en-US" sz="3200">
                <a:solidFill>
                  <a:schemeClr val="accent4"/>
                </a:solidFill>
                <a:cs typeface="Times New Roman"/>
              </a:rPr>
              <a:t>.</a:t>
            </a:r>
          </a:p>
          <a:p>
            <a:pPr algn="l"/>
            <a:endParaRPr lang="en-US" b="1">
              <a:solidFill>
                <a:schemeClr val="accent4"/>
              </a:solidFill>
              <a:cs typeface="Times New Roman"/>
            </a:endParaRPr>
          </a:p>
          <a:p>
            <a:pPr algn="l"/>
            <a:r>
              <a:rPr lang="en-US" b="1">
                <a:solidFill>
                  <a:schemeClr val="accent4"/>
                </a:solidFill>
                <a:cs typeface="Times New Roman"/>
              </a:rPr>
              <a:t>Sovereign</a:t>
            </a:r>
            <a:r>
              <a:rPr lang="en-US">
                <a:solidFill>
                  <a:schemeClr val="accent4"/>
                </a:solidFill>
                <a:cs typeface="Times New Roman"/>
              </a:rPr>
              <a:t> may relinquish through:</a:t>
            </a:r>
          </a:p>
          <a:p>
            <a:pPr marL="1143000" lvl="1" indent="-457200">
              <a:buClr>
                <a:schemeClr val="tx1">
                  <a:lumMod val="75000"/>
                  <a:lumOff val="25000"/>
                </a:schemeClr>
              </a:buClr>
            </a:pPr>
            <a:r>
              <a:rPr lang="en-US" sz="2800" b="1">
                <a:solidFill>
                  <a:schemeClr val="accent3"/>
                </a:solidFill>
                <a:cs typeface="Times New Roman"/>
              </a:rPr>
              <a:t>bail </a:t>
            </a:r>
          </a:p>
          <a:p>
            <a:pPr marL="1143000" lvl="1" indent="-457200">
              <a:buClr>
                <a:schemeClr val="tx1">
                  <a:lumMod val="75000"/>
                  <a:lumOff val="25000"/>
                </a:schemeClr>
              </a:buClr>
            </a:pPr>
            <a:r>
              <a:rPr lang="en-US" sz="2800" b="1">
                <a:solidFill>
                  <a:schemeClr val="accent3"/>
                </a:solidFill>
                <a:cs typeface="Times New Roman"/>
              </a:rPr>
              <a:t>dismissal</a:t>
            </a:r>
            <a:r>
              <a:rPr lang="en-US" sz="2800">
                <a:solidFill>
                  <a:schemeClr val="accent4"/>
                </a:solidFill>
                <a:cs typeface="Times New Roman"/>
              </a:rPr>
              <a:t> </a:t>
            </a:r>
          </a:p>
          <a:p>
            <a:pPr marL="1143000" lvl="1" indent="-457200">
              <a:buClr>
                <a:schemeClr val="tx1">
                  <a:lumMod val="75000"/>
                  <a:lumOff val="25000"/>
                </a:schemeClr>
              </a:buClr>
            </a:pPr>
            <a:r>
              <a:rPr lang="en-US" sz="2800" b="1">
                <a:solidFill>
                  <a:schemeClr val="accent3"/>
                </a:solidFill>
                <a:cs typeface="Times New Roman"/>
              </a:rPr>
              <a:t>granting parole</a:t>
            </a:r>
            <a:r>
              <a:rPr lang="en-US" sz="2800">
                <a:solidFill>
                  <a:schemeClr val="accent4"/>
                </a:solidFill>
                <a:cs typeface="Times New Roman"/>
              </a:rPr>
              <a:t> </a:t>
            </a:r>
          </a:p>
          <a:p>
            <a:pPr marL="1143000" lvl="1" indent="-457200">
              <a:buClr>
                <a:schemeClr val="tx1">
                  <a:lumMod val="75000"/>
                  <a:lumOff val="25000"/>
                </a:schemeClr>
              </a:buClr>
            </a:pPr>
            <a:r>
              <a:rPr lang="en-US" sz="2800" b="1">
                <a:solidFill>
                  <a:schemeClr val="accent3"/>
                </a:solidFill>
                <a:cs typeface="Times New Roman"/>
              </a:rPr>
              <a:t>sentence completion</a:t>
            </a:r>
          </a:p>
          <a:p>
            <a:pPr algn="l"/>
            <a:endParaRPr lang="en-US">
              <a:solidFill>
                <a:schemeClr val="accent4"/>
              </a:solidFill>
              <a:cs typeface="Times New Roman"/>
            </a:endParaRPr>
          </a:p>
          <a:p>
            <a:pPr algn="l"/>
            <a:r>
              <a:rPr lang="en-US">
                <a:solidFill>
                  <a:schemeClr val="accent4"/>
                </a:solidFill>
                <a:cs typeface="Times New Roman"/>
              </a:rPr>
              <a:t>A </a:t>
            </a:r>
            <a:r>
              <a:rPr lang="en-US" b="1">
                <a:solidFill>
                  <a:schemeClr val="accent1"/>
                </a:solidFill>
                <a:cs typeface="Times New Roman"/>
              </a:rPr>
              <a:t>writ</a:t>
            </a:r>
            <a:r>
              <a:rPr lang="en-US">
                <a:solidFill>
                  <a:schemeClr val="accent4"/>
                </a:solidFill>
                <a:cs typeface="Times New Roman"/>
              </a:rPr>
              <a:t> is </a:t>
            </a:r>
            <a:r>
              <a:rPr lang="en-US" b="1">
                <a:solidFill>
                  <a:schemeClr val="accent1"/>
                </a:solidFill>
                <a:cs typeface="Times New Roman"/>
              </a:rPr>
              <a:t>NOT</a:t>
            </a:r>
            <a:r>
              <a:rPr lang="en-US">
                <a:solidFill>
                  <a:schemeClr val="accent4"/>
                </a:solidFill>
                <a:cs typeface="Times New Roman"/>
              </a:rPr>
              <a:t> a relinquishment of primary custody. </a:t>
            </a:r>
          </a:p>
        </p:txBody>
      </p:sp>
    </p:spTree>
    <p:extLst>
      <p:ext uri="{BB962C8B-B14F-4D97-AF65-F5344CB8AC3E}">
        <p14:creationId xmlns:p14="http://schemas.microsoft.com/office/powerpoint/2010/main" val="24324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1C0030E4-6F16-45D5-A58C-A9C3C95EB900}"/>
              </a:ext>
            </a:extLst>
          </p:cNvPr>
          <p:cNvSpPr/>
          <p:nvPr>
            <p:custDataLst>
              <p:tags r:id="rId2"/>
            </p:custDataLst>
          </p:nvPr>
        </p:nvSpPr>
        <p:spPr>
          <a:xfrm>
            <a:off x="8043620" y="1714500"/>
            <a:ext cx="4084880" cy="51435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58044356-8914-4012-B5A0-93E02826226F}"/>
              </a:ext>
            </a:extLst>
          </p:cNvPr>
          <p:cNvSpPr>
            <a:spLocks noGrp="1"/>
          </p:cNvSpPr>
          <p:nvPr>
            <p:ph type="title"/>
          </p:nvPr>
        </p:nvSpPr>
        <p:spPr>
          <a:xfrm>
            <a:off x="838200" y="365125"/>
            <a:ext cx="7205420" cy="4656326"/>
          </a:xfrm>
        </p:spPr>
        <p:txBody>
          <a:bodyPr>
            <a:normAutofit/>
          </a:bodyPr>
          <a:lstStyle/>
          <a:p>
            <a:pPr algn="l"/>
            <a:r>
              <a:rPr lang="en-US" sz="2800" b="1">
                <a:solidFill>
                  <a:schemeClr val="accent4"/>
                </a:solidFill>
                <a:cs typeface="Times New Roman"/>
              </a:rPr>
              <a: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a:t>
            </a:r>
            <a:br>
              <a:rPr lang="en-US" sz="2800">
                <a:solidFill>
                  <a:schemeClr val="accent4"/>
                </a:solidFill>
                <a:cs typeface="Times New Roman"/>
              </a:rPr>
            </a:br>
            <a:br>
              <a:rPr lang="en-US" sz="2800">
                <a:solidFill>
                  <a:schemeClr val="accent4"/>
                </a:solidFill>
                <a:cs typeface="Times New Roman"/>
              </a:rPr>
            </a:br>
            <a:r>
              <a:rPr lang="en-US" sz="2800" b="1">
                <a:solidFill>
                  <a:schemeClr val="tx1">
                    <a:lumMod val="75000"/>
                    <a:lumOff val="25000"/>
                  </a:schemeClr>
                </a:solidFill>
              </a:rPr>
              <a:t>Who has primary custody?</a:t>
            </a:r>
          </a:p>
        </p:txBody>
      </p:sp>
      <p:sp>
        <p:nvSpPr>
          <p:cNvPr id="3" name="TPAnswers" title="Answer Text">
            <a:extLst>
              <a:ext uri="{FF2B5EF4-FFF2-40B4-BE49-F238E27FC236}">
                <a16:creationId xmlns:a16="http://schemas.microsoft.com/office/drawing/2014/main" id="{67D88D67-182A-41BE-B2EC-381B99DC94FE}"/>
              </a:ext>
            </a:extLst>
          </p:cNvPr>
          <p:cNvSpPr>
            <a:spLocks noGrp="1"/>
          </p:cNvSpPr>
          <p:nvPr>
            <p:ph type="body" idx="1"/>
            <p:custDataLst>
              <p:tags r:id="rId3"/>
            </p:custDataLst>
          </p:nvPr>
        </p:nvSpPr>
        <p:spPr>
          <a:xfrm>
            <a:off x="838200" y="5021451"/>
            <a:ext cx="5257800" cy="1155512"/>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The State</a:t>
            </a:r>
          </a:p>
          <a:p>
            <a:pPr marL="514350" indent="-514350">
              <a:buFont typeface="Arial" panose="020B0604020202020204" pitchFamily="34" charset="0"/>
              <a:buAutoNum type="alphaUcPeriod"/>
            </a:pPr>
            <a:r>
              <a:rPr lang="en-US">
                <a:solidFill>
                  <a:schemeClr val="tx1">
                    <a:lumMod val="75000"/>
                    <a:lumOff val="25000"/>
                  </a:schemeClr>
                </a:solidFill>
              </a:rPr>
              <a:t>The Feds</a:t>
            </a:r>
          </a:p>
        </p:txBody>
      </p:sp>
      <p:sp>
        <p:nvSpPr>
          <p:cNvPr id="5" name="TPPolling" title="Polling Shape">
            <a:extLst>
              <a:ext uri="{FF2B5EF4-FFF2-40B4-BE49-F238E27FC236}">
                <a16:creationId xmlns:a16="http://schemas.microsoft.com/office/drawing/2014/main" id="{01A43662-4834-421C-BFB6-6AB469D6FE7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title="Correct Answer Indicator">
            <a:extLst>
              <a:ext uri="{FF2B5EF4-FFF2-40B4-BE49-F238E27FC236}">
                <a16:creationId xmlns:a16="http://schemas.microsoft.com/office/drawing/2014/main" id="{C3AAA061-0975-451B-9CC8-C999C50531CE}"/>
              </a:ext>
            </a:extLst>
          </p:cNvPr>
          <p:cNvSpPr/>
          <p:nvPr>
            <p:custDataLst>
              <p:tags r:id="rId4"/>
            </p:custDataLst>
          </p:nvPr>
        </p:nvSpPr>
        <p:spPr>
          <a:xfrm rot="10800000">
            <a:off x="563880" y="5067171"/>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910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E930-F77A-4EA0-AD9E-F43FFB2AF645}"/>
              </a:ext>
            </a:extLst>
          </p:cNvPr>
          <p:cNvSpPr>
            <a:spLocks noGrp="1"/>
          </p:cNvSpPr>
          <p:nvPr>
            <p:ph type="title"/>
          </p:nvPr>
        </p:nvSpPr>
        <p:spPr/>
        <p:txBody>
          <a:bodyPr/>
          <a:lstStyle/>
          <a:p>
            <a:r>
              <a:rPr lang="en-US">
                <a:solidFill>
                  <a:schemeClr val="tx1">
                    <a:lumMod val="75000"/>
                    <a:lumOff val="25000"/>
                  </a:schemeClr>
                </a:solidFill>
              </a:rPr>
              <a:t>Primary Custody Matters</a:t>
            </a:r>
          </a:p>
        </p:txBody>
      </p:sp>
      <p:sp>
        <p:nvSpPr>
          <p:cNvPr id="3" name="Text Placeholder 2">
            <a:extLst>
              <a:ext uri="{FF2B5EF4-FFF2-40B4-BE49-F238E27FC236}">
                <a16:creationId xmlns:a16="http://schemas.microsoft.com/office/drawing/2014/main" id="{4C7439C9-4044-4837-BC09-728FE6BDEB43}"/>
              </a:ext>
            </a:extLst>
          </p:cNvPr>
          <p:cNvSpPr>
            <a:spLocks noGrp="1"/>
          </p:cNvSpPr>
          <p:nvPr>
            <p:ph type="body" sz="quarter" idx="10"/>
          </p:nvPr>
        </p:nvSpPr>
        <p:spPr>
          <a:xfrm>
            <a:off x="838199" y="1814752"/>
            <a:ext cx="5257799" cy="886988"/>
          </a:xfrm>
        </p:spPr>
        <p:txBody>
          <a:bodyPr>
            <a:noAutofit/>
          </a:bodyPr>
          <a:lstStyle/>
          <a:p>
            <a:r>
              <a:rPr lang="en-US"/>
              <a:t>The sentence in the jurisdiction with primary custody </a:t>
            </a:r>
            <a:r>
              <a:rPr lang="en-US" b="1">
                <a:solidFill>
                  <a:schemeClr val="accent1"/>
                </a:solidFill>
              </a:rPr>
              <a:t>must be served first</a:t>
            </a:r>
            <a:r>
              <a:rPr lang="en-US"/>
              <a:t>.</a:t>
            </a:r>
          </a:p>
        </p:txBody>
      </p:sp>
      <p:sp>
        <p:nvSpPr>
          <p:cNvPr id="6" name="Rectangle 5">
            <a:extLst>
              <a:ext uri="{FF2B5EF4-FFF2-40B4-BE49-F238E27FC236}">
                <a16:creationId xmlns:a16="http://schemas.microsoft.com/office/drawing/2014/main" id="{A45EE0F5-45DC-4E00-B433-E322FE8C45DC}"/>
              </a:ext>
            </a:extLst>
          </p:cNvPr>
          <p:cNvSpPr/>
          <p:nvPr/>
        </p:nvSpPr>
        <p:spPr>
          <a:xfrm>
            <a:off x="6095999" y="2513204"/>
            <a:ext cx="1822515" cy="18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7FF54F-A9EE-49E7-B0C3-5D7C60166819}"/>
              </a:ext>
            </a:extLst>
          </p:cNvPr>
          <p:cNvSpPr txBox="1"/>
          <p:nvPr/>
        </p:nvSpPr>
        <p:spPr>
          <a:xfrm>
            <a:off x="741216" y="3660088"/>
            <a:ext cx="5354782" cy="1384995"/>
          </a:xfrm>
          <a:prstGeom prst="rect">
            <a:avLst/>
          </a:prstGeom>
          <a:noFill/>
        </p:spPr>
        <p:txBody>
          <a:bodyPr wrap="square">
            <a:spAutoFit/>
          </a:bodyPr>
          <a:lstStyle/>
          <a:p>
            <a:r>
              <a:rPr lang="en-US" sz="2800">
                <a:solidFill>
                  <a:schemeClr val="tx1">
                    <a:lumMod val="75000"/>
                    <a:lumOff val="25000"/>
                  </a:schemeClr>
                </a:solidFill>
              </a:rPr>
              <a:t>The sentencing judge in the other jurisdiction determines when the </a:t>
            </a:r>
            <a:br>
              <a:rPr lang="en-US" sz="2800">
                <a:solidFill>
                  <a:schemeClr val="tx1">
                    <a:lumMod val="75000"/>
                    <a:lumOff val="25000"/>
                  </a:schemeClr>
                </a:solidFill>
              </a:rPr>
            </a:br>
            <a:r>
              <a:rPr lang="en-US" sz="2800" b="1">
                <a:solidFill>
                  <a:schemeClr val="accent2"/>
                </a:solidFill>
              </a:rPr>
              <a:t>other sentence begins</a:t>
            </a:r>
            <a:r>
              <a:rPr lang="en-US" sz="2800">
                <a:solidFill>
                  <a:schemeClr val="tx1">
                    <a:lumMod val="75000"/>
                    <a:lumOff val="25000"/>
                  </a:schemeClr>
                </a:solidFill>
              </a:rPr>
              <a:t>.</a:t>
            </a:r>
          </a:p>
        </p:txBody>
      </p:sp>
      <p:sp>
        <p:nvSpPr>
          <p:cNvPr id="7" name="Rectangle 6">
            <a:extLst>
              <a:ext uri="{FF2B5EF4-FFF2-40B4-BE49-F238E27FC236}">
                <a16:creationId xmlns:a16="http://schemas.microsoft.com/office/drawing/2014/main" id="{EDE6EA56-FB88-4A75-B480-0E3887CEA8C0}"/>
              </a:ext>
            </a:extLst>
          </p:cNvPr>
          <p:cNvSpPr/>
          <p:nvPr/>
        </p:nvSpPr>
        <p:spPr>
          <a:xfrm>
            <a:off x="6095999" y="3638981"/>
            <a:ext cx="1822515" cy="211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97960F-7E54-4453-8B49-2CCBACF318FA}"/>
              </a:ext>
            </a:extLst>
          </p:cNvPr>
          <p:cNvSpPr/>
          <p:nvPr/>
        </p:nvSpPr>
        <p:spPr>
          <a:xfrm>
            <a:off x="7169083" y="4039048"/>
            <a:ext cx="1498862" cy="2116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1513D1-2853-4C85-928F-6FC983EE33F7}"/>
              </a:ext>
            </a:extLst>
          </p:cNvPr>
          <p:cNvSpPr/>
          <p:nvPr/>
        </p:nvSpPr>
        <p:spPr>
          <a:xfrm>
            <a:off x="7918514" y="4439114"/>
            <a:ext cx="1675881" cy="2116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323FBB-76EC-4BFD-9EE7-CAFE75782B7A}"/>
              </a:ext>
            </a:extLst>
          </p:cNvPr>
          <p:cNvSpPr txBox="1"/>
          <p:nvPr/>
        </p:nvSpPr>
        <p:spPr>
          <a:xfrm>
            <a:off x="8130250" y="3544754"/>
            <a:ext cx="1898322" cy="400110"/>
          </a:xfrm>
          <a:prstGeom prst="rect">
            <a:avLst/>
          </a:prstGeom>
          <a:noFill/>
        </p:spPr>
        <p:txBody>
          <a:bodyPr wrap="square">
            <a:spAutoFit/>
          </a:bodyPr>
          <a:lstStyle/>
          <a:p>
            <a:r>
              <a:rPr lang="en-US" sz="2000">
                <a:solidFill>
                  <a:schemeClr val="tx1">
                    <a:lumMod val="75000"/>
                    <a:lumOff val="25000"/>
                  </a:schemeClr>
                </a:solidFill>
              </a:rPr>
              <a:t>Concurrent?</a:t>
            </a:r>
          </a:p>
        </p:txBody>
      </p:sp>
      <p:sp>
        <p:nvSpPr>
          <p:cNvPr id="11" name="TextBox 10">
            <a:extLst>
              <a:ext uri="{FF2B5EF4-FFF2-40B4-BE49-F238E27FC236}">
                <a16:creationId xmlns:a16="http://schemas.microsoft.com/office/drawing/2014/main" id="{79BA1F59-BDA0-4B79-8855-A18C23A42065}"/>
              </a:ext>
            </a:extLst>
          </p:cNvPr>
          <p:cNvSpPr txBox="1"/>
          <p:nvPr/>
        </p:nvSpPr>
        <p:spPr>
          <a:xfrm>
            <a:off x="8915761" y="3929188"/>
            <a:ext cx="2891421" cy="400110"/>
          </a:xfrm>
          <a:prstGeom prst="rect">
            <a:avLst/>
          </a:prstGeom>
          <a:noFill/>
        </p:spPr>
        <p:txBody>
          <a:bodyPr wrap="square">
            <a:spAutoFit/>
          </a:bodyPr>
          <a:lstStyle/>
          <a:p>
            <a:r>
              <a:rPr lang="en-US" sz="2000">
                <a:solidFill>
                  <a:schemeClr val="tx1">
                    <a:lumMod val="75000"/>
                    <a:lumOff val="25000"/>
                  </a:schemeClr>
                </a:solidFill>
              </a:rPr>
              <a:t>Partially Concurrent? </a:t>
            </a:r>
          </a:p>
        </p:txBody>
      </p:sp>
      <p:sp>
        <p:nvSpPr>
          <p:cNvPr id="12" name="TextBox 11">
            <a:extLst>
              <a:ext uri="{FF2B5EF4-FFF2-40B4-BE49-F238E27FC236}">
                <a16:creationId xmlns:a16="http://schemas.microsoft.com/office/drawing/2014/main" id="{98C26360-78BF-4AA9-B235-8492C69FC135}"/>
              </a:ext>
            </a:extLst>
          </p:cNvPr>
          <p:cNvSpPr txBox="1"/>
          <p:nvPr/>
        </p:nvSpPr>
        <p:spPr>
          <a:xfrm>
            <a:off x="9842211" y="4352586"/>
            <a:ext cx="2177593" cy="400110"/>
          </a:xfrm>
          <a:prstGeom prst="rect">
            <a:avLst/>
          </a:prstGeom>
          <a:noFill/>
        </p:spPr>
        <p:txBody>
          <a:bodyPr wrap="square">
            <a:spAutoFit/>
          </a:bodyPr>
          <a:lstStyle/>
          <a:p>
            <a:r>
              <a:rPr lang="en-US" sz="2000">
                <a:solidFill>
                  <a:schemeClr val="tx1">
                    <a:lumMod val="75000"/>
                    <a:lumOff val="25000"/>
                  </a:schemeClr>
                </a:solidFill>
              </a:rPr>
              <a:t>Consecutive?</a:t>
            </a:r>
          </a:p>
        </p:txBody>
      </p:sp>
    </p:spTree>
    <p:extLst>
      <p:ext uri="{BB962C8B-B14F-4D97-AF65-F5344CB8AC3E}">
        <p14:creationId xmlns:p14="http://schemas.microsoft.com/office/powerpoint/2010/main" val="1748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5" grpId="0"/>
      <p:bldP spid="7" grpId="0" animBg="1"/>
      <p:bldP spid="8" grpId="0" animBg="1"/>
      <p:bldP spid="9" grpId="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49F73DF9-CC37-4020-898E-D7415E2EBE3F}"/>
              </a:ext>
            </a:extLst>
          </p:cNvPr>
          <p:cNvSpPr/>
          <p:nvPr>
            <p:custDataLst>
              <p:tags r:id="rId2"/>
            </p:custDataLst>
          </p:nvPr>
        </p:nvSpPr>
        <p:spPr>
          <a:xfrm>
            <a:off x="6032500" y="1714500"/>
            <a:ext cx="6096000" cy="51435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8040D5AA-D28B-4697-92D0-7A3045DA2D54}"/>
              </a:ext>
            </a:extLst>
          </p:cNvPr>
          <p:cNvSpPr>
            <a:spLocks noGrp="1"/>
          </p:cNvSpPr>
          <p:nvPr>
            <p:ph type="title"/>
          </p:nvPr>
        </p:nvSpPr>
        <p:spPr/>
        <p:txBody>
          <a:bodyPr>
            <a:normAutofit fontScale="90000"/>
          </a:bodyPr>
          <a:lstStyle/>
          <a:p>
            <a:r>
              <a:rPr lang="en-US" dirty="0"/>
              <a:t>In our case, does the federal judge or state judge determine whether the sentences run concurrently or consecutively?</a:t>
            </a:r>
          </a:p>
        </p:txBody>
      </p:sp>
      <p:sp>
        <p:nvSpPr>
          <p:cNvPr id="3" name="TPAnswers" title="Answer Text">
            <a:extLst>
              <a:ext uri="{FF2B5EF4-FFF2-40B4-BE49-F238E27FC236}">
                <a16:creationId xmlns:a16="http://schemas.microsoft.com/office/drawing/2014/main" id="{3D4DE1CF-7904-44EC-AF07-5462776B8442}"/>
              </a:ext>
            </a:extLst>
          </p:cNvPr>
          <p:cNvSpPr>
            <a:spLocks noGrp="1"/>
          </p:cNvSpPr>
          <p:nvPr>
            <p:ph type="body" idx="1"/>
            <p:custDataLst>
              <p:tags r:id="rId3"/>
            </p:custDataLst>
          </p:nvPr>
        </p:nvSpPr>
        <p:spPr>
          <a:xfrm>
            <a:off x="838200" y="1825625"/>
            <a:ext cx="5257800" cy="4351338"/>
          </a:xfrm>
        </p:spPr>
        <p:txBody>
          <a:bodyPr/>
          <a:lstStyle/>
          <a:p>
            <a:pPr marL="514350" indent="-514350">
              <a:buFont typeface="Arial" panose="020B0604020202020204" pitchFamily="34" charset="0"/>
              <a:buAutoNum type="alphaUcPeriod"/>
            </a:pPr>
            <a:r>
              <a:rPr lang="en-US"/>
              <a:t>Federal judge</a:t>
            </a:r>
          </a:p>
          <a:p>
            <a:pPr marL="514350" indent="-514350">
              <a:buFont typeface="Arial" panose="020B0604020202020204" pitchFamily="34" charset="0"/>
              <a:buAutoNum type="alphaUcPeriod"/>
            </a:pPr>
            <a:r>
              <a:rPr lang="en-US"/>
              <a:t>State judge</a:t>
            </a:r>
          </a:p>
        </p:txBody>
      </p:sp>
      <p:sp>
        <p:nvSpPr>
          <p:cNvPr id="4" name="TPPolling" title="Polling Shape">
            <a:extLst>
              <a:ext uri="{FF2B5EF4-FFF2-40B4-BE49-F238E27FC236}">
                <a16:creationId xmlns:a16="http://schemas.microsoft.com/office/drawing/2014/main" id="{EC68C527-CCBE-4B63-AD7B-7D20F75CBE3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EEC4100E-4527-42EB-AF76-FD4D2E7C83A1}"/>
              </a:ext>
            </a:extLst>
          </p:cNvPr>
          <p:cNvSpPr/>
          <p:nvPr>
            <p:custDataLst>
              <p:tags r:id="rId4"/>
            </p:custDataLst>
          </p:nvPr>
        </p:nvSpPr>
        <p:spPr>
          <a:xfrm rot="10800000">
            <a:off x="563880" y="1871345"/>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51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1F9C-C0DF-4528-A6F3-5D944B93C589}"/>
              </a:ext>
            </a:extLst>
          </p:cNvPr>
          <p:cNvSpPr>
            <a:spLocks noGrp="1"/>
          </p:cNvSpPr>
          <p:nvPr>
            <p:ph type="title"/>
          </p:nvPr>
        </p:nvSpPr>
        <p:spPr/>
        <p:txBody>
          <a:bodyPr>
            <a:normAutofit/>
          </a:bodyPr>
          <a:lstStyle/>
          <a:p>
            <a:r>
              <a:rPr lang="en-US" b="1">
                <a:solidFill>
                  <a:schemeClr val="tx1">
                    <a:lumMod val="75000"/>
                    <a:lumOff val="25000"/>
                  </a:schemeClr>
                </a:solidFill>
              </a:rPr>
              <a:t>Calculation of Imprisonment Term</a:t>
            </a:r>
            <a:br>
              <a:rPr lang="en-US" b="1">
                <a:solidFill>
                  <a:schemeClr val="tx1">
                    <a:lumMod val="75000"/>
                    <a:lumOff val="25000"/>
                  </a:schemeClr>
                </a:solidFill>
              </a:rPr>
            </a:br>
            <a:r>
              <a:rPr lang="en-US" sz="3600">
                <a:solidFill>
                  <a:schemeClr val="accent1"/>
                </a:solidFill>
              </a:rPr>
              <a:t>18 U.S.C. </a:t>
            </a:r>
            <a:r>
              <a:rPr lang="en-US" sz="3600">
                <a:solidFill>
                  <a:schemeClr val="accent1"/>
                </a:solidFill>
                <a:latin typeface="Calibri" panose="020F0502020204030204" pitchFamily="34" charset="0"/>
                <a:cs typeface="Calibri" panose="020F0502020204030204" pitchFamily="34" charset="0"/>
              </a:rPr>
              <a:t>§ 3585(a)</a:t>
            </a:r>
            <a:endParaRPr lang="en-US">
              <a:solidFill>
                <a:schemeClr val="accent1"/>
              </a:solidFill>
            </a:endParaRPr>
          </a:p>
        </p:txBody>
      </p:sp>
      <p:sp>
        <p:nvSpPr>
          <p:cNvPr id="3" name="Text Placeholder 2">
            <a:extLst>
              <a:ext uri="{FF2B5EF4-FFF2-40B4-BE49-F238E27FC236}">
                <a16:creationId xmlns:a16="http://schemas.microsoft.com/office/drawing/2014/main" id="{19D270EE-BF23-47EB-8480-65C70A674348}"/>
              </a:ext>
            </a:extLst>
          </p:cNvPr>
          <p:cNvSpPr>
            <a:spLocks noGrp="1"/>
          </p:cNvSpPr>
          <p:nvPr>
            <p:ph type="body" sz="quarter" idx="10"/>
          </p:nvPr>
        </p:nvSpPr>
        <p:spPr>
          <a:xfrm>
            <a:off x="838200" y="2285023"/>
            <a:ext cx="10668279" cy="4207852"/>
          </a:xfrm>
        </p:spPr>
        <p:txBody>
          <a:bodyPr>
            <a:noAutofit/>
          </a:bodyPr>
          <a:lstStyle/>
          <a:p>
            <a:r>
              <a:rPr lang="en-US">
                <a:solidFill>
                  <a:schemeClr val="tx1">
                    <a:lumMod val="75000"/>
                    <a:lumOff val="25000"/>
                  </a:schemeClr>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 s</a:t>
            </a:r>
            <a:r>
              <a:rPr lang="en-US" u="none" strike="noStrike">
                <a:solidFill>
                  <a:schemeClr val="tx1">
                    <a:lumMod val="75000"/>
                    <a:lumOff val="25000"/>
                  </a:schemeClr>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entence begins when the defendant:</a:t>
            </a:r>
          </a:p>
          <a:p>
            <a:endParaRPr lang="en-US" u="none" strike="noStrike">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r>
              <a:rPr lang="en-US" u="none" strike="noStrike">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b="1" u="none" strike="noStrike">
                <a:solidFill>
                  <a:schemeClr val="accent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is in custody awaiting transportation </a:t>
            </a:r>
            <a:r>
              <a:rPr lang="en-US" u="none" strike="noStrike">
                <a:solidFill>
                  <a:schemeClr val="tx1">
                    <a:lumMod val="75000"/>
                    <a:lumOff val="25000"/>
                  </a:schemeClr>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to serve the sentence</a:t>
            </a:r>
            <a:r>
              <a:rPr lang="en-US">
                <a:solidFill>
                  <a:schemeClr val="tx1">
                    <a:lumMod val="75000"/>
                    <a:lumOff val="25000"/>
                  </a:schemeClr>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or</a:t>
            </a:r>
          </a:p>
          <a:p>
            <a:endParaRPr lang="en-US">
              <a:solidFill>
                <a:schemeClr val="tx1">
                  <a:lumMod val="75000"/>
                  <a:lumOff val="25000"/>
                </a:schemeClr>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r>
              <a:rPr lang="en-US">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b="1">
                <a:solidFill>
                  <a:schemeClr val="accent2"/>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arrives voluntarily </a:t>
            </a:r>
            <a:r>
              <a:rPr lang="en-US">
                <a:solidFill>
                  <a:schemeClr val="tx1">
                    <a:lumMod val="75000"/>
                    <a:lumOff val="25000"/>
                  </a:schemeClr>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to commence service of sentence.</a:t>
            </a:r>
          </a:p>
        </p:txBody>
      </p:sp>
    </p:spTree>
    <p:extLst>
      <p:ext uri="{BB962C8B-B14F-4D97-AF65-F5344CB8AC3E}">
        <p14:creationId xmlns:p14="http://schemas.microsoft.com/office/powerpoint/2010/main" val="30826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8451C80E3DF14F2FB37B4B3CCE77EBB0"/>
  <p:tag name="TPVERSION" val="8"/>
  <p:tag name="TPFULLVERSION" val="8.9.5.12"/>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RESULTS" val="{&quot;Title&quot;:&quot;In our case, does the federal judge or state judge determine whether the sentences run concurrently or consecutively?&quot;,&quot;Responders&quot;:20,&quot;Participants&quot;:21,&quot;Responses&quot;:20,&quot;IsCaseSensitive&quot;:false,&quot;TotalCorrect&quot;:0,&quot;Mean&quot;:1.15,&quot;Median&quot;:1.0,&quot;StandardDeviation&quot;:0.35707142142714249,&quot;Variance&quot;:0.1275,&quot;PageSize&quot;:0,&quot;Offset&quot;:0,&quot;CorrectValues&quot;:&quot;&quot;,&quot;Results&quot;:[{&quot;Count&quot;:17.0,&quot;PointResponses&quot;:null,&quot;Name&quot;:&quot;Federal judge&quot;,&quot;Bullet&quot;:&quot;A&quot;,&quot;SecondaryName&quot;:&quot;&quot;,&quot;ValueType&quot;:0,&quot;Key&quot;:&quot;Federal judge1&quot;},{&quot;Count&quot;:3.0,&quot;PointResponses&quot;:null,&quot;Name&quot;:&quot;State judge&quot;,&quot;Bullet&quot;:&quot;B&quot;,&quot;SecondaryName&quot;:&quot;&quot;,&quot;ValueType&quot;:0,&quot;Key&quot;:&quot;State judge2&quot;}]}"/>
  <p:tag name="HASRESULTS" val="True"/>
  <p:tag name="LIVECHARTING" val="False"/>
  <p:tag name="TPQUESTIONXML" val="﻿&lt;?xml version=&quot;1.0&quot; encoding=&quot;utf-8&quot;?&gt;&#10;&lt;questionlist&gt;&#10;    &lt;properties&gt;&#10;        &lt;guid&gt;C809163B60974F4E9B2D18A8DF71F7AA&lt;/guid&gt;&#10;        &lt;description /&gt;&#10;        &lt;date&gt;2/23/2022 9:16:5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5089B8267A6E4BE8848127D371E6C2F8&lt;/guid&gt;&#10;            &lt;repollguid&gt;C8E3ADC83731478994B1BF9938BAA4D3&lt;/repollguid&gt;&#10;            &lt;sourceid&gt;3D1FFBFD6D67461895AE014E7326F08C&lt;/sourceid&gt;&#10;            &lt;narrativeguid&gt;00000000000000000000000000000000&lt;/narrativeguid&gt;&#10;            &lt;questiontext&gt;In our case, does the federal judge or state judge determine whether the sentences run concurrently or consecutive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FC1681901DA48B391C6C84B04E1BF93&lt;/guid&gt;&#10;                    &lt;answertext&gt;Federal judge&lt;/answertext&gt;&#10;                    &lt;valuetype&gt;1&lt;/valuetype&gt;&#10;                &lt;/answer&gt;&#10;                &lt;answer&gt;&#10;                    &lt;guid&gt;BA7F4C36B69D41A2B896D1D1F0864AA5&lt;/guid&gt;&#10;                    &lt;answertext&gt;State judg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RESULTS" val="{&quot;Title&quot;:&quo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Will the BOP credit Ms. Baker the time that she spent incarcerated before the date of her federal sentencing? &quot;,&quot;Responders&quot;:21,&quot;Participants&quot;:23,&quot;Responses&quot;:21,&quot;IsCaseSensitive&quot;:false,&quot;TotalCorrect&quot;:17,&quot;Mean&quot;:1.8095238095238095,&quot;Median&quot;:2.0,&quot;StandardDeviation&quot;:0.392676726249301,&quot;Variance&quot;:0.15419501133786848,&quot;PageSize&quot;:0,&quot;Offset&quot;:0,&quot;CorrectValues&quot;:&quot;&quot;,&quot;Results&quot;:[{&quot;Count&quot;:4.0,&quot;PointResponses&quot;:null,&quot;Name&quot;:&quot;Yes&quot;,&quot;Bullet&quot;:&quot;A&quot;,&quot;SecondaryName&quot;:&quot;&quot;,&quot;ValueType&quot;:-1,&quot;Key&quot;:&quot;Yes1&quot;},{&quot;Count&quot;:17.0,&quot;PointResponses&quot;:null,&quot;Name&quot;:&quot;No&quot;,&quot;Bullet&quot;:&quot;B&quot;,&quot;SecondaryName&quot;:&quot;&quot;,&quot;ValueType&quot;:1,&quot;Key&quot;:&quot;No2&quot;}]}"/>
  <p:tag name="HASRESULTS" val="True"/>
  <p:tag name="TPQUESTIONXML" val="﻿&lt;?xml version=&quot;1.0&quot; encoding=&quot;utf-8&quot;?&gt;&#10;&lt;questionlist&gt;&#10;    &lt;properties&gt;&#10;        &lt;guid&gt;FB7579018914450DB08B47B87EBC6C84&lt;/guid&gt;&#10;        &lt;description /&gt;&#10;        &lt;date&gt;2/22/2022 3:42:5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EC5FBDB4938C4685B982B88184661365&lt;/guid&gt;&#10;            &lt;repollguid&gt;704D012E051D4B50BDDE2E9EA9CE3580&lt;/repollguid&gt;&#10;            &lt;sourceid&gt;ADB97EBCEFEA47DEA7654D96C02FEA37&lt;/sourceid&gt;&#10;            &lt;narrativeguid&gt;00000000000000000000000000000000&lt;/narrativeguid&gt;&#10;            &lt;questiontext&g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Will the BOP credit Ms. Baker the time that she spent incarcerated before the date of her federal sentencing? &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5631529499F4126BB0224948039BC46&lt;/guid&gt;&#10;                    &lt;answertext&gt;Yes&lt;/answertext&gt;&#10;                    &lt;valuetype&gt;-1&lt;/valuetype&gt;&#10;                &lt;/answer&gt;&#10;                &lt;answer&gt;&#10;                    &lt;guid&gt;B9F77341E5AC44F9B88AC8C26A98FDEF&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5.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RESULTS" val="{&quot;Title&quot;:&quot;In FY 2020, what is the most cited basis for a downward departure?&quot;,&quot;Responders&quot;:14,&quot;Participants&quot;:23,&quot;Responses&quot;:14,&quot;IsCaseSensitive&quot;:false,&quot;TotalCorrect&quot;:1,&quot;Mean&quot;:2.0714285714285716,&quot;Median&quot;:2.0,&quot;StandardDeviation&quot;:0.703489842985436,&quot;Variance&quot;:0.49489795918367346,&quot;PageSize&quot;:0,&quot;Offset&quot;:0,&quot;CorrectValues&quot;:&quot;&quot;,&quot;Results&quot;:[{&quot;Count&quot;:2.0,&quot;PointResponses&quot;:null,&quot;Name&quot;:&quot;Criminal History&quot;,&quot;Bullet&quot;:&quot;A&quot;,&quot;SecondaryName&quot;:&quot;&quot;,&quot;ValueType&quot;:-1,&quot;Key&quot;:&quot;Criminal History1&quot;},{&quot;Count&quot;:10.0,&quot;PointResponses&quot;:null,&quot;Name&quot;:&quot;Substantial Assistance&quot;,&quot;Bullet&quot;:&quot;B&quot;,&quot;SecondaryName&quot;:&quot;&quot;,&quot;ValueType&quot;:-1,&quot;Key&quot;:&quot;Substantial Assistance2&quot;},{&quot;Count&quot;:1.0,&quot;PointResponses&quot;:null,&quot;Name&quot;:&quot;Early Disposition&quot;,&quot;Bullet&quot;:&quot;C&quot;,&quot;SecondaryName&quot;:&quot;&quot;,&quot;ValueType&quot;:1,&quot;Key&quot;:&quot;Early Disposition3&quot;},{&quot;Count&quot;:1.0,&quot;PointResponses&quot;:null,&quot;Name&quot;:&quot;Family Ties&quot;,&quot;Bullet&quot;:&quot;D&quot;,&quot;SecondaryName&quot;:&quot;&quot;,&quot;ValueType&quot;:-1,&quot;Key&quot;:&quot;Family Ties4&quot;}]}"/>
  <p:tag name="HASRESULTS" val="True"/>
  <p:tag name="TPQUESTIONXML" val="﻿&lt;?xml version=&quot;1.0&quot; encoding=&quot;utf-8&quot;?&gt;&#10;&lt;questionlist&gt;&#10;    &lt;properties&gt;&#10;        &lt;guid&gt;5A1F2B3C35A04A2E9F62871382D5881B&lt;/guid&gt;&#10;        &lt;description /&gt;&#10;        &lt;date&gt;2/15/2022 1:29:2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87F88D100FB8431E8A0A8520F1245254&lt;/guid&gt;&#10;            &lt;repollguid&gt;91F5F98FBD8A4AEA999EFCD773FD1262&lt;/repollguid&gt;&#10;            &lt;sourceid&gt;9FE8E711F1CC47158506B9A4B0426549&lt;/sourceid&gt;&#10;            &lt;narrativeguid&gt;00000000000000000000000000000000&lt;/narrativeguid&gt;&#10;            &lt;questiontext&gt;In FY 2020, what is the most cited basis for a downward departur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7A6753242C14CC682E6882CE9EFAB3B&lt;/guid&gt;&#10;                    &lt;answertext&gt;Criminal History&lt;/answertext&gt;&#10;                    &lt;valuetype&gt;-1&lt;/valuetype&gt;&#10;                &lt;/answer&gt;&#10;                &lt;answer&gt;&#10;                    &lt;guid&gt;45DF2D5541D7424E8AB23A70AEBBC6FA&lt;/guid&gt;&#10;                    &lt;answertext&gt;Substantial Assistance&lt;/answertext&gt;&#10;                    &lt;valuetype&gt;-1&lt;/valuetype&gt;&#10;                &lt;/answer&gt;&#10;                &lt;answer&gt;&#10;                    &lt;guid&gt;21A195CD8C28499691877C3A47E7CB2E&lt;/guid&gt;&#10;                    &lt;answertext&gt;Early Disposition&lt;/answertext&gt;&#10;                    &lt;valuetype&gt;1&lt;/valuetype&gt;&#10;                &lt;/answer&gt;&#10;                &lt;answer&gt;&#10;                    &lt;guid&gt;56A7C53560864E59AFD3BC1622D7A0B3&lt;/guid&gt;&#10;                    &lt;answertext&gt;Family Ti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9.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94eab3-1797-4ae1-8f39-3112167bbebe}&quot; /&gt;&lt;isInvalidForFieldText val=&quot;0&quot; /&gt;&lt;Image&gt;&lt;filename val=&quot;E:\breeze\content\2260560433\3213630204-1\input\breezo\data\asimages\{2c94eab3-1797-4ae1-8f39-3112167bbebe}.png&quot; /&gt;&lt;left val=&quot;235&quot; /&gt;&lt;top val=&quot;30&quot; /&gt;&lt;width val=&quot;810&quot; /&gt;&lt;height val=&quot;96&quot; /&gt;&lt;hasText val=&quot;1&quot; /&gt;&lt;/Image&gt;&lt;/ThreeDShapeInfo&gt;"/>
  <p:tag name="PRESENTER_SHAPETEXTINFO" val="&lt;ShapeTextInfo&gt;&lt;TableIndex row=&quot;-1&quot; col=&quot;-1&quot;&gt;&lt;linesCount val=&quot;1&quot; /&gt;&lt;lineCharCount val=&quot;50&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5&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7d784b-bf52-4d1d-8b1b-4205285ced5b}&quot; /&gt;&lt;isInvalidForFieldText val=&quot;0&quot; /&gt;&lt;Image&gt;&lt;filename val=&quot;E:\breeze\content\2260560433\3213630204-1\input\breezo\data\asimages\{497d784b-bf52-4d1d-8b1b-4205285ced5b}.jpg&quot; /&gt;&lt;left val=&quot;0&quot; /&gt;&lt;top val=&quot;157&quot; /&gt;&lt;width val=&quot;1280&quot; /&gt;&lt;height val=&quot;563&quot; /&gt;&lt;hasText val=&quot;1&quot; /&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38069d-c61f-4579-a548-768b71baafeb}&quot; /&gt;&lt;isInvalidForFieldText val=&quot;0&quot; /&gt;&lt;Image&gt;&lt;filename val=&quot;E:\breeze\content\2260560433\3213630204-1\input\breezo\data\asimages\{c538069d-c61f-4579-a548-768b71baafeb}.jpg&quot; /&gt;&lt;left val=&quot;0&quot; /&gt;&lt;top val=&quot;184&quot; /&gt;&lt;width val=&quot;1280&quot; /&gt;&lt;height val=&quot;535&quot; /&gt;&lt;hasText val=&quot;1&quot; /&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fe7571-9289-4c3e-95a4-483a191b9e92}&quot; /&gt;&lt;isInvalidForFieldText val=&quot;0&quot; /&gt;&lt;Image&gt;&lt;filename val=&quot;E:\breeze\content\2260560433\2883314119-1\input\breezo\data\asimages\{eafe7571-9289-4c3e-95a4-483a191b9e92}.png&quot; /&gt;&lt;left val=&quot;384&quot; /&gt;&lt;top val=&quot;382&quot; /&gt;&lt;width val=&quot;515&quot; /&gt;&lt;height val=&quot;70&quot; /&gt;&lt;hasText val=&quot;1&quot; /&gt;&lt;/Image&gt;&lt;/ThreeDShapeInfo&gt;"/>
  <p:tag name="PRESENTER_SHAPETEXTINFO" val="&lt;ShapeTextInfo&gt;&lt;TableIndex row=&quot;-1&quot; col=&quot;-1&quot;&gt;&lt;linesCount val=&quot;1&quot; /&gt;&lt;lineCharCount val=&quot;14&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7082a1-0d65-41fc-903b-de1c60ca004b}&quot; /&gt;&lt;isInvalidForFieldText val=&quot;0&quot; /&gt;&lt;Image&gt;&lt;filename val=&quot;E:\breeze\content\2260560433\2883314119-1\input\breezo\data\asimages\{557082a1-0d65-41fc-903b-de1c60ca004b}.png&quot; /&gt;&lt;left val=&quot;359&quot; /&gt;&lt;top val=&quot;502&quot; /&gt;&lt;width val=&quot;562&quot; /&gt;&lt;height val=&quot;145&quot; /&gt;&lt;hasText val=&quot;1&quot; /&gt;&lt;/Image&gt;&lt;/ThreeDShapeInfo&gt;"/>
  <p:tag name="PRESENTER_SHAPETEXTINFO" val="&lt;ShapeTextInfo&gt;&lt;TableIndex row=&quot;-1&quot; col=&quot;-1&quot;&gt;&lt;linesCount val=&quot;3&quot; /&gt;&lt;lineCharCount val=&quot;13&quot; /&gt;&lt;lineCharCount val=&quot;27&quot; /&gt;&lt;lineCharCount val=&quot;43&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9cbf53-eb87-4cad-b184-20521962e540}&quot; /&gt;&lt;isInvalidForFieldText val=&quot;0&quot; /&gt;&lt;Image&gt;&lt;filename val=&quot;E:\breeze\content\2260560433\2883314119-1\input\breezo\data\asimages\{e59cbf53-eb87-4cad-b184-20521962e540}.png&quot; /&gt;&lt;left val=&quot;364&quot; /&gt;&lt;top val=&quot;684&quot; /&gt;&lt;width val=&quot;551&quot; /&gt;&lt;height val=&quot;18&quot; /&gt;&lt;hasText val=&quot;1&quot; /&gt;&lt;/Image&gt;&lt;/ThreeDShapeInfo&gt;"/>
  <p:tag name="PRESENTER_SHAPETEXTINFO" val="&lt;ShapeTextInfo&gt;&lt;TableIndex row=&quot;-1&quot; col=&quot;-1&quot;&gt;&lt;linesCount val=&quot;1&quot; /&gt;&lt;lineCharCount val=&quot;72&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RESULTS" val="{&quot;Title&quot;:&quo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Who has primary custody?&quot;,&quot;Responders&quot;:18,&quot;Participants&quot;:18,&quot;Responses&quot;:18,&quot;IsCaseSensitive&quot;:false,&quot;TotalCorrect&quot;:17,&quot;Mean&quot;:1.0555555555555556,&quot;Median&quot;:1.0,&quot;StandardDeviation&quot;:0.22906142364542559,&quot;Variance&quot;:0.052469135802469133,&quot;PageSize&quot;:0,&quot;Offset&quot;:0,&quot;CorrectValues&quot;:&quot;&quot;,&quot;Results&quot;:[{&quot;Count&quot;:17.0,&quot;PointResponses&quot;:null,&quot;Name&quot;:&quot;The State&quot;,&quot;Bullet&quot;:&quot;A&quot;,&quot;SecondaryName&quot;:&quot;&quot;,&quot;ValueType&quot;:1,&quot;Key&quot;:&quot;The State1&quot;},{&quot;Count&quot;:1.0,&quot;PointResponses&quot;:null,&quot;Name&quot;:&quot;The Feds&quot;,&quot;Bullet&quot;:&quot;B&quot;,&quot;SecondaryName&quot;:&quot;&quot;,&quot;ValueType&quot;:-1,&quot;Key&quot;:&quot;The Feds2&quot;}]}"/>
  <p:tag name="HASRESULTS" val="True"/>
  <p:tag name="TPQUESTIONXML" val="﻿&lt;?xml version=&quot;1.0&quot; encoding=&quot;utf-8&quot;?&gt;&#10;&lt;questionlist&gt;&#10;    &lt;properties&gt;&#10;        &lt;guid&gt;ABC72391434E46108E629B5B0DCCB122&lt;/guid&gt;&#10;        &lt;description /&gt;&#10;        &lt;date&gt;2/22/2022 3:42: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E21BD1A6EBC84DB9BE4FDAA69CB3103D&lt;/guid&gt;&#10;            &lt;repollguid&gt;600417F3E47C4D3397C06A6145741A83&lt;/repollguid&gt;&#10;            &lt;sourceid&gt;0C55DD356DE240D89D2573241FC9A583&lt;/sourceid&gt;&#10;            &lt;narrativeguid&gt;00000000000000000000000000000000&lt;/narrativeguid&gt;&#10;            &lt;questiontext&gt;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Who has primary custod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89AC5C1EEBB4146AD39092C53C4C385&lt;/guid&gt;&#10;                    &lt;answertext&gt;The State&lt;/answertext&gt;&#10;                    &lt;valuetype&gt;1&lt;/valuetype&gt;&#10;                &lt;/answer&gt;&#10;                &lt;answer&gt;&#10;                    &lt;guid&gt;0C40800B5725452983EE431EC4A1484D&lt;/guid&gt;&#10;                    &lt;answertext&gt;The Fed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D3AFEF02C59B42A3882AAC38B980DF" ma:contentTypeVersion="2" ma:contentTypeDescription="Create a new document." ma:contentTypeScope="" ma:versionID="0bb98c5c24a6e07e70f829d82b098bfe">
  <xsd:schema xmlns:xsd="http://www.w3.org/2001/XMLSchema" xmlns:xs="http://www.w3.org/2001/XMLSchema" xmlns:p="http://schemas.microsoft.com/office/2006/metadata/properties" xmlns:ns2="8b88e97b-b8c1-421c-9a9e-fc7ebd245490" targetNamespace="http://schemas.microsoft.com/office/2006/metadata/properties" ma:root="true" ma:fieldsID="bb5c4da1ecf17cdde177ed27b50e02c9" ns2:_="">
    <xsd:import namespace="8b88e97b-b8c1-421c-9a9e-fc7ebd2454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8e97b-b8c1-421c-9a9e-fc7ebd245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B4F63-826E-4751-9619-6D89467A2592}">
  <ds:schemaRef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8b88e97b-b8c1-421c-9a9e-fc7ebd24549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4F4AFE4-CC57-4CA3-9ADA-623FB4ED594E}">
  <ds:schemaRefs>
    <ds:schemaRef ds:uri="8b88e97b-b8c1-421c-9a9e-fc7ebd2454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8B36CA-7C15-4AE6-A750-E37132CCDA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135</TotalTime>
  <Words>1282</Words>
  <Application>Microsoft Office PowerPoint</Application>
  <PresentationFormat>Widescreen</PresentationFormat>
  <Paragraphs>266</Paragraphs>
  <Slides>31</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Baskerville Old Face</vt:lpstr>
      <vt:lpstr>Calibri</vt:lpstr>
      <vt:lpstr>Calisto MT</vt:lpstr>
      <vt:lpstr>Cambria</vt:lpstr>
      <vt:lpstr>Century Schoolbook</vt:lpstr>
      <vt:lpstr>Lucida Sans Typewriter</vt:lpstr>
      <vt:lpstr>Montserrat</vt:lpstr>
      <vt:lpstr>Times New Roman</vt:lpstr>
      <vt:lpstr>Office Theme</vt:lpstr>
      <vt:lpstr>1_Office Theme</vt:lpstr>
      <vt:lpstr>2_Office Theme</vt:lpstr>
      <vt:lpstr>Determining the Sentence</vt:lpstr>
      <vt:lpstr>Learning Objectives</vt:lpstr>
      <vt:lpstr>Multiple Sentence Problem</vt:lpstr>
      <vt:lpstr>Essential Concepts</vt:lpstr>
      <vt:lpstr>Primary Custody</vt:lpstr>
      <vt:lpstr>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  Who has primary custody?</vt:lpstr>
      <vt:lpstr>Primary Custody Matters</vt:lpstr>
      <vt:lpstr>In our case, does the federal judge or state judge determine whether the sentences run concurrently or consecutively?</vt:lpstr>
      <vt:lpstr>Calculation of Imprisonment Term 18 U.S.C. § 3585(a)</vt:lpstr>
      <vt:lpstr>BOP Custody Credit 18 U.S.C. § 3585(b)</vt:lpstr>
      <vt:lpstr>Loren Baker is currently serving a state sentence for sale of methamphetamine. After being sentenced in state court, the federal government charges her with conspiracy to distribute methamphetamine. The charged conspiracy is broader than, but includes, the sale of methamphetamine in state court.  Will the BOP credit Ms. Baker the time that she spent incarcerated before the date of her federal sentencing? </vt:lpstr>
      <vt:lpstr>Undischarged Sentence §5G1.3(b)</vt:lpstr>
      <vt:lpstr>PowerPoint Presentation</vt:lpstr>
      <vt:lpstr>Multiple Sentence Problem</vt:lpstr>
      <vt:lpstr>Discharged Terms of Imprisonment §5K2.23 (p. 485) </vt:lpstr>
      <vt:lpstr>Undischarged and Anticipated §5G1.3</vt:lpstr>
      <vt:lpstr>Catch-All Provision</vt:lpstr>
      <vt:lpstr>Departures and Variances</vt:lpstr>
      <vt:lpstr>3-Step Approach to Federal Sentencing</vt:lpstr>
      <vt:lpstr>Statement of Reasons</vt:lpstr>
      <vt:lpstr>Departures §1B1.1, App. Note 1(F) (p. 18)</vt:lpstr>
      <vt:lpstr>In FY 2020, what is the most cited basis for a downward departure?</vt:lpstr>
      <vt:lpstr>Top 10 Reasons for Departure Fiscal Year 2021</vt:lpstr>
      <vt:lpstr>Variance §1B1.1, Background (p. 20)</vt:lpstr>
      <vt:lpstr>PowerPoint Presentation</vt:lpstr>
      <vt:lpstr>What else must a court consider?</vt:lpstr>
      <vt:lpstr>Top 10 Reasons for Variance Fiscal Year 2021</vt:lpstr>
      <vt:lpstr>PowerPoint Presentation</vt:lpstr>
      <vt:lpstr>Commission Reports</vt:lpstr>
      <vt:lpstr>Learning Outcomes</vt:lpstr>
      <vt:lpstr>Questions or Comments?</vt:lpstr>
    </vt:vector>
  </TitlesOfParts>
  <Manager>JDiPietro@ussc.gov</Manager>
  <Company>USSC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ESP-DT PPT Theme</dc:title>
  <dc:creator>JDiPietro@ussc.gov</dc:creator>
  <cp:lastModifiedBy>Thomas, Ross</cp:lastModifiedBy>
  <cp:revision>3</cp:revision>
  <cp:lastPrinted>2021-08-09T17:33:19Z</cp:lastPrinted>
  <dcterms:created xsi:type="dcterms:W3CDTF">2019-02-28T13:14:23Z</dcterms:created>
  <dcterms:modified xsi:type="dcterms:W3CDTF">2022-05-12T20:11:56Z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0x01010052D3AFEF02C59B42A3882AAC38B980DF</vt:lpwstr>
  </property>
</Properties>
</file>